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>
            <p:extLst>
              <p:ext uri="{D42A27DB-BD31-4B8C-83A1-F6EECF244321}">
                <p14:modId xmlns:p14="http://schemas.microsoft.com/office/powerpoint/2010/main" val="2392845614"/>
              </p:ext>
            </p:extLst>
          </p:nvPr>
        </p:nvGraphicFramePr>
        <p:xfrm>
          <a:off x="278773" y="5329596"/>
          <a:ext cx="6557746" cy="127251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4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2518">
                <a:tc>
                  <a:txBody>
                    <a:bodyPr/>
                    <a:lstStyle/>
                    <a:p>
                      <a:pPr algn="l" defTabSz="914400">
                        <a:def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505288541"/>
              </p:ext>
            </p:extLst>
          </p:nvPr>
        </p:nvGraphicFramePr>
        <p:xfrm>
          <a:off x="3220757" y="1036531"/>
          <a:ext cx="3732702" cy="418559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41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722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E22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3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200" b="0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animals</a:t>
                      </a:r>
                      <a:endParaRPr sz="1200" b="0" dirty="0"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Living creatures that move, eat and have senses like us.</a:t>
                      </a:r>
                      <a:endParaRPr sz="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0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habitats</a:t>
                      </a:r>
                    </a:p>
                    <a:p>
                      <a:pPr defTabSz="914400">
                        <a:defRPr sz="1800"/>
                      </a:pPr>
                      <a:endParaRPr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8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</a:rPr>
                        <a:t>Places where animals and plants live and find what they need to survive.</a:t>
                      </a:r>
                      <a:endParaRPr lang="en-GB" sz="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  <a:p>
                      <a:pPr defTabSz="914400">
                        <a:defRPr sz="1800"/>
                      </a:pPr>
                      <a:endParaRPr sz="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microhabitat</a:t>
                      </a: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A place where an organism lives, but on a much smaller scale.</a:t>
                      </a: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</a:rPr>
                        <a:t>species</a:t>
                      </a:r>
                    </a:p>
                    <a:p>
                      <a:pPr defTabSz="914400">
                        <a:defRPr sz="1800"/>
                      </a:pPr>
                      <a:endParaRPr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8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</a:rPr>
                        <a:t>A group of animals, plants or other living things that all share common characteristics and that are all classified as alike in some way.</a:t>
                      </a:r>
                      <a:endParaRPr lang="en-GB" sz="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  <a:p>
                      <a:pPr defTabSz="914400">
                        <a:defRPr sz="1800"/>
                      </a:pPr>
                      <a:endParaRPr sz="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</a:rPr>
                        <a:t>adaptation </a:t>
                      </a:r>
                    </a:p>
                    <a:p>
                      <a:pPr defTabSz="914400">
                        <a:defRPr sz="1800"/>
                      </a:pPr>
                      <a:endParaRPr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8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</a:rPr>
                        <a:t>How living things change to survive and thrive in their environments.</a:t>
                      </a:r>
                      <a:endParaRPr lang="en-GB" sz="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  <a:p>
                      <a:pPr defTabSz="914400">
                        <a:defRPr sz="1800"/>
                      </a:pPr>
                      <a:endParaRPr sz="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environment</a:t>
                      </a:r>
                    </a:p>
                    <a:p>
                      <a:pPr defTabSz="914400">
                        <a:defRPr sz="1800"/>
                      </a:pPr>
                      <a:endParaRPr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8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</a:rPr>
                        <a:t>The surroundings or conditions in which a person, animal, or plan lives or operates.</a:t>
                      </a:r>
                      <a:endParaRPr lang="en-GB" sz="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  <a:p>
                      <a:pPr defTabSz="914400">
                        <a:defRPr sz="1800"/>
                      </a:pPr>
                      <a:endParaRPr sz="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3558417142"/>
              </p:ext>
            </p:extLst>
          </p:nvPr>
        </p:nvGraphicFramePr>
        <p:xfrm>
          <a:off x="278773" y="1036532"/>
          <a:ext cx="2870160" cy="382881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7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014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00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Why do animals choose the habitats they have?</a:t>
                      </a:r>
                      <a:endParaRPr sz="1100" b="1" dirty="0"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1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Know whether things are living, dead or have never lived.</a:t>
                      </a:r>
                      <a:endParaRPr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000" b="0" i="0" u="none" strike="noStrike" kern="1200" cap="none" spc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uFillTx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Identify and name plants and animals in a range of habitats.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Know how a specific habitat provides for the basic needs of things living there.</a:t>
                      </a:r>
                      <a:endParaRPr lang="en-GB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1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Match living things to their habitat.</a:t>
                      </a:r>
                      <a:endParaRPr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Know about the lives of important people in living things and their habitats.</a:t>
                      </a:r>
                      <a:endParaRPr lang="en-GB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79" y="5459774"/>
            <a:ext cx="885889" cy="872639"/>
          </a:xfrm>
          <a:prstGeom prst="rect">
            <a:avLst/>
          </a:prstGeom>
          <a:ln w="3175">
            <a:miter lim="400000"/>
          </a:ln>
        </p:spPr>
      </p:pic>
      <p:sp>
        <p:nvSpPr>
          <p:cNvPr id="155" name="Slide Number Placeholder 8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4572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1</a:t>
            </a:fld>
            <a:endParaRPr/>
          </a:p>
        </p:txBody>
      </p:sp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1207697589"/>
              </p:ext>
            </p:extLst>
          </p:nvPr>
        </p:nvGraphicFramePr>
        <p:xfrm>
          <a:off x="250872" y="268124"/>
          <a:ext cx="6547354" cy="675640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29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00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7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Main Learning:</a:t>
                      </a:r>
                      <a:r>
                        <a:rPr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 </a:t>
                      </a:r>
                      <a:r>
                        <a:rPr lang="en-US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Living Things and their Habitats</a:t>
                      </a:r>
                      <a:endParaRPr dirty="0"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Year </a:t>
                      </a:r>
                      <a:r>
                        <a:rPr lang="en-US" sz="1000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2</a:t>
                      </a:r>
                      <a:endParaRPr sz="1000" dirty="0"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Subject</a:t>
                      </a:r>
                      <a:r>
                        <a:rPr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: Science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/>
          <a:srcRect l="21997" t="21983" r="21995" b="21976"/>
          <a:stretch>
            <a:fillRect/>
          </a:stretch>
        </p:blipFill>
        <p:spPr>
          <a:xfrm>
            <a:off x="7102619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2" name="Picture 2" descr="Everything You Need to Know to Build the Perfect Backyard Pond - This Old  House">
            <a:extLst>
              <a:ext uri="{FF2B5EF4-FFF2-40B4-BE49-F238E27FC236}">
                <a16:creationId xmlns:a16="http://schemas.microsoft.com/office/drawing/2014/main" id="{EEA29E74-F129-7516-CE29-7CDB0C54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19" y="2098055"/>
            <a:ext cx="1851774" cy="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00+ Stunning Rainforest Pictures [HD] | Download Free Images on Unsplash">
            <a:extLst>
              <a:ext uri="{FF2B5EF4-FFF2-40B4-BE49-F238E27FC236}">
                <a16:creationId xmlns:a16="http://schemas.microsoft.com/office/drawing/2014/main" id="{D485E93C-3D43-A381-C2E3-BCC85A74F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93" y="3241092"/>
            <a:ext cx="1850700" cy="12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0+ Free Desert Pictures &amp; Stock Photos on Unsplash">
            <a:extLst>
              <a:ext uri="{FF2B5EF4-FFF2-40B4-BE49-F238E27FC236}">
                <a16:creationId xmlns:a16="http://schemas.microsoft.com/office/drawing/2014/main" id="{80F90E38-BD05-6631-CBE5-FA867A1F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92" y="4674774"/>
            <a:ext cx="1850701" cy="129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40" ma:contentTypeDescription="Create a new document." ma:contentTypeScope="" ma:versionID="b616dc593a73ebea0094be071ee1bab3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f68056847112b54ec0521bc24cce878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eb5c5ba2-2e01-4848-bc7b-1a3e52a57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dc530a3b-c169-4dc6-8d70-ac2eb4138972}" ma:internalName="TaxCatchAll" ma:showField="CatchAllData" ma:web="d9cff194-f3b7-49a5-95be-43418b9b6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  <lcf76f155ced4ddcb4097134ff3c332f xmlns="dfd6ef6e-d3c8-4bd6-b09b-6e067cf0ceed">
      <Terms xmlns="http://schemas.microsoft.com/office/infopath/2007/PartnerControls"/>
    </lcf76f155ced4ddcb4097134ff3c332f>
    <TaxCatchAll xmlns="d9cff194-f3b7-49a5-95be-43418b9b64ee" xsi:nil="true"/>
  </documentManagement>
</p:properties>
</file>

<file path=customXml/itemProps1.xml><?xml version="1.0" encoding="utf-8"?>
<ds:datastoreItem xmlns:ds="http://schemas.openxmlformats.org/officeDocument/2006/customXml" ds:itemID="{FDE5E78A-2407-4351-B76D-87CD2619C3D6}"/>
</file>

<file path=customXml/itemProps2.xml><?xml version="1.0" encoding="utf-8"?>
<ds:datastoreItem xmlns:ds="http://schemas.openxmlformats.org/officeDocument/2006/customXml" ds:itemID="{6A336518-B4A8-4165-9540-9BEAFBE7C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E5387A-68B3-4BF9-B512-38EA4FD07384}">
  <ds:schemaRefs>
    <ds:schemaRef ds:uri="http://schemas.microsoft.com/office/2006/metadata/properties"/>
    <ds:schemaRef ds:uri="http://schemas.microsoft.com/office/infopath/2007/PartnerControls"/>
    <ds:schemaRef ds:uri="dfd6ef6e-d3c8-4bd6-b09b-6e067cf0ceed"/>
    <ds:schemaRef ds:uri="d9cff194-f3b7-49a5-95be-43418b9b64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194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Medium</vt:lpstr>
      <vt:lpstr>ISHALinkpen Join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Hardy</dc:creator>
  <cp:lastModifiedBy>R Cox</cp:lastModifiedBy>
  <cp:revision>6</cp:revision>
  <dcterms:modified xsi:type="dcterms:W3CDTF">2026-01-29T14:31:37Z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  <property fmtid="{D5CDD505-2E9C-101B-9397-08002B2CF9AE}" pid="3" name="MediaServiceImageTags">
    <vt:lpwstr/>
  </property>
</Properties>
</file>