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89" r:id="rId5"/>
    <p:sldId id="290" r:id="rId6"/>
    <p:sldId id="299" r:id="rId7"/>
    <p:sldId id="302" r:id="rId8"/>
    <p:sldId id="304" r:id="rId9"/>
    <p:sldId id="310" r:id="rId10"/>
    <p:sldId id="309" r:id="rId11"/>
    <p:sldId id="293" r:id="rId12"/>
    <p:sldId id="308" r:id="rId13"/>
    <p:sldId id="314" r:id="rId14"/>
    <p:sldId id="315" r:id="rId15"/>
    <p:sldId id="316" r:id="rId16"/>
    <p:sldId id="317" r:id="rId17"/>
    <p:sldId id="318" r:id="rId18"/>
    <p:sldId id="305" r:id="rId19"/>
    <p:sldId id="303" r:id="rId20"/>
    <p:sldId id="307" r:id="rId21"/>
    <p:sldId id="311" r:id="rId22"/>
    <p:sldId id="306" r:id="rId23"/>
    <p:sldId id="313" r:id="rId24"/>
    <p:sldId id="294" r:id="rId25"/>
    <p:sldId id="300" r:id="rId26"/>
    <p:sldId id="312" r:id="rId27"/>
    <p:sldId id="281" r:id="rId28"/>
    <p:sldId id="280" r:id="rId29"/>
    <p:sldId id="297" r:id="rId30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11956-E3A1-43E9-96B5-59881581F980}" v="3" dt="2024-06-12T16:51:07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25" autoAdjust="0"/>
  </p:normalViewPr>
  <p:slideViewPr>
    <p:cSldViewPr snapToGrid="0" showGuides="1">
      <p:cViewPr varScale="1">
        <p:scale>
          <a:sx n="83" d="100"/>
          <a:sy n="83" d="100"/>
        </p:scale>
        <p:origin x="686" y="82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1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 Sharp" userId="S::ssharp@kingedwin.notts.sch.uk::362ac955-f5df-4d74-b31b-a3f4ceac9abf" providerId="AD" clId="Web-{50711956-E3A1-43E9-96B5-59881581F980}"/>
    <pc:docChg chg="addSld modSld">
      <pc:chgData name="S Sharp" userId="S::ssharp@kingedwin.notts.sch.uk::362ac955-f5df-4d74-b31b-a3f4ceac9abf" providerId="AD" clId="Web-{50711956-E3A1-43E9-96B5-59881581F980}" dt="2024-06-12T16:51:10.549" v="2"/>
      <pc:docMkLst>
        <pc:docMk/>
      </pc:docMkLst>
      <pc:sldChg chg="addSp delSp modSp new mod setBg">
        <pc:chgData name="S Sharp" userId="S::ssharp@kingedwin.notts.sch.uk::362ac955-f5df-4d74-b31b-a3f4ceac9abf" providerId="AD" clId="Web-{50711956-E3A1-43E9-96B5-59881581F980}" dt="2024-06-12T16:51:10.549" v="2"/>
        <pc:sldMkLst>
          <pc:docMk/>
          <pc:sldMk cId="1458112388" sldId="313"/>
        </pc:sldMkLst>
        <pc:spChg chg="del">
          <ac:chgData name="S Sharp" userId="S::ssharp@kingedwin.notts.sch.uk::362ac955-f5df-4d74-b31b-a3f4ceac9abf" providerId="AD" clId="Web-{50711956-E3A1-43E9-96B5-59881581F980}" dt="2024-06-12T16:51:10.549" v="2"/>
          <ac:spMkLst>
            <pc:docMk/>
            <pc:sldMk cId="1458112388" sldId="313"/>
            <ac:spMk id="2" creationId="{B6953E6A-8A9E-A201-CFBB-99DA7E0A676D}"/>
          </ac:spMkLst>
        </pc:spChg>
        <pc:spChg chg="del">
          <ac:chgData name="S Sharp" userId="S::ssharp@kingedwin.notts.sch.uk::362ac955-f5df-4d74-b31b-a3f4ceac9abf" providerId="AD" clId="Web-{50711956-E3A1-43E9-96B5-59881581F980}" dt="2024-06-12T16:51:10.549" v="2"/>
          <ac:spMkLst>
            <pc:docMk/>
            <pc:sldMk cId="1458112388" sldId="313"/>
            <ac:spMk id="3" creationId="{7517BBF2-41BC-26D4-01A0-CBDC84AEC6A9}"/>
          </ac:spMkLst>
        </pc:spChg>
        <pc:spChg chg="add">
          <ac:chgData name="S Sharp" userId="S::ssharp@kingedwin.notts.sch.uk::362ac955-f5df-4d74-b31b-a3f4ceac9abf" providerId="AD" clId="Web-{50711956-E3A1-43E9-96B5-59881581F980}" dt="2024-06-12T16:51:10.549" v="2"/>
          <ac:spMkLst>
            <pc:docMk/>
            <pc:sldMk cId="1458112388" sldId="313"/>
            <ac:spMk id="9" creationId="{42A4FC2C-047E-45A5-965D-8E1E3BF09BC6}"/>
          </ac:spMkLst>
        </pc:spChg>
        <pc:picChg chg="add mod">
          <ac:chgData name="S Sharp" userId="S::ssharp@kingedwin.notts.sch.uk::362ac955-f5df-4d74-b31b-a3f4ceac9abf" providerId="AD" clId="Web-{50711956-E3A1-43E9-96B5-59881581F980}" dt="2024-06-12T16:51:10.549" v="2"/>
          <ac:picMkLst>
            <pc:docMk/>
            <pc:sldMk cId="1458112388" sldId="313"/>
            <ac:picMk id="4" creationId="{FED82BB3-8951-0C05-047A-248AFF6200B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03C75D-86F0-4CEF-A65C-688C22C6B2B3}" type="datetime1">
              <a:rPr lang="en-GB" smtClean="0"/>
              <a:t>19/06/2024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F0D8CC-6079-CB40-AF25-90B118481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CCBCFB-06C4-4640-BB18-114DB013A53C}" type="datetime1">
              <a:rPr lang="en-GB" noProof="1" smtClean="0"/>
              <a:t>18/06/2024</a:t>
            </a:fld>
            <a:endParaRPr lang="en-GB" noProof="1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1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1"/>
              <a:t>Click to edit Master text styles</a:t>
            </a:r>
          </a:p>
          <a:p>
            <a:pPr lvl="1" rtl="0"/>
            <a:r>
              <a:rPr lang="en-GB" noProof="1"/>
              <a:t>Second level</a:t>
            </a:r>
          </a:p>
          <a:p>
            <a:pPr lvl="2" rtl="0"/>
            <a:r>
              <a:rPr lang="en-GB" noProof="1"/>
              <a:t>Third level</a:t>
            </a:r>
          </a:p>
          <a:p>
            <a:pPr lvl="3" rtl="0"/>
            <a:r>
              <a:rPr lang="en-GB" noProof="1"/>
              <a:t>Quarter level</a:t>
            </a:r>
          </a:p>
          <a:p>
            <a:pPr lvl="4" rtl="0"/>
            <a:r>
              <a:rPr lang="en-GB" noProof="1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C4BC9A-56BB-44A7-8CF5-84C4413460D0}" type="slidenum">
              <a:rPr lang="en-GB" noProof="1" dirty="0" smtClean="0"/>
              <a:t>‹#›</a:t>
            </a:fld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5180057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007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744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517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16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227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364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113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noProof="1" smtClean="0"/>
              <a:t>21</a:t>
            </a:fld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846985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34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231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25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55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74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80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87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574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095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979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39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d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 rtlCol="0"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602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11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93050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 rtlCol="0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63045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83818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9217F-AEA9-4305-8300-B917DC9BE2DE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E86E-C0EC-4254-AD55-57BC326EC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91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X7dmuB4fNg?feature=oembed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hello@thelimetrees.co.uk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504" y="117592"/>
            <a:ext cx="6400800" cy="640080"/>
          </a:xfrm>
        </p:spPr>
        <p:txBody>
          <a:bodyPr rtlCol="0">
            <a:noAutofit/>
          </a:bodyPr>
          <a:lstStyle/>
          <a:p>
            <a:pPr rtl="0"/>
            <a:r>
              <a:rPr lang="en-GB" noProof="1">
                <a:latin typeface="+mj-lt"/>
              </a:rPr>
              <a:t>King Edwin Primary and Nursery School</a:t>
            </a:r>
            <a:br>
              <a:rPr lang="en-GB" noProof="1">
                <a:latin typeface="+mj-lt"/>
              </a:rPr>
            </a:br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789" y="523004"/>
            <a:ext cx="8540230" cy="1143000"/>
          </a:xfrm>
        </p:spPr>
        <p:txBody>
          <a:bodyPr rtlCol="0">
            <a:normAutofit fontScale="55000" lnSpcReduction="20000"/>
          </a:bodyPr>
          <a:lstStyle/>
          <a:p>
            <a:pPr rtl="0"/>
            <a:r>
              <a:rPr lang="en-GB" noProof="1"/>
              <a:t>Parent Information Evening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2560" y="1025924"/>
            <a:ext cx="6858000" cy="640080"/>
          </a:xfrm>
        </p:spPr>
        <p:txBody>
          <a:bodyPr rtlCol="0">
            <a:normAutofit/>
          </a:bodyPr>
          <a:lstStyle/>
          <a:p>
            <a:pPr rtl="0"/>
            <a:r>
              <a:rPr lang="en-US" noProof="1"/>
              <a:t>T</a:t>
            </a:r>
            <a:r>
              <a:rPr lang="en-GB" noProof="1"/>
              <a:t>hursday, 20</a:t>
            </a:r>
            <a:r>
              <a:rPr lang="en-GB" baseline="30000" noProof="1"/>
              <a:t>th</a:t>
            </a:r>
            <a:r>
              <a:rPr lang="en-GB" noProof="1"/>
              <a:t> June 4pm</a:t>
            </a:r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7964">
            <a:off x="420507" y="4331577"/>
            <a:ext cx="1155789" cy="1971643"/>
          </a:xfrm>
          <a:prstGeom prst="rect">
            <a:avLst/>
          </a:prstGeom>
        </p:spPr>
      </p:pic>
      <p:pic>
        <p:nvPicPr>
          <p:cNvPr id="8" name="Graphic 7" descr="Illustration of a blue bag of school supplies character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4087" y="4858023"/>
            <a:ext cx="2483858" cy="1709233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381319" y="4911788"/>
            <a:ext cx="1527268" cy="1771327"/>
          </a:xfrm>
          <a:prstGeom prst="rect">
            <a:avLst/>
          </a:prstGeom>
        </p:spPr>
      </p:pic>
      <p:pic>
        <p:nvPicPr>
          <p:cNvPr id="6" name="Graphic 5" descr="Illustration of a globe character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70046" y="4659339"/>
            <a:ext cx="2213723" cy="17488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470AFDD-DA92-4C6A-D5C3-67B293925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9" y="791618"/>
            <a:ext cx="2236089" cy="223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nline Media 4" title="Pronunciation of phonics sounds in Reading Planet Rocket Phonics: Pink A/Phonics Phase 2">
            <a:hlinkClick r:id="" action="ppaction://media"/>
            <a:extLst>
              <a:ext uri="{FF2B5EF4-FFF2-40B4-BE49-F238E27FC236}">
                <a16:creationId xmlns:a16="http://schemas.microsoft.com/office/drawing/2014/main" id="{26D690D4-2FDB-69D3-A1A1-8CBE40D57E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3776968" y="1624680"/>
            <a:ext cx="5652243" cy="3191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US" noProof="1"/>
              <a:t>Phonics</a:t>
            </a:r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2FFE3-A7C7-9249-96D4-8D9AC15E0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85681" y="2645923"/>
            <a:ext cx="8620638" cy="4469907"/>
          </a:xfrm>
        </p:spPr>
        <p:txBody>
          <a:bodyPr rtlCol="0">
            <a:normAutofit/>
          </a:bodyPr>
          <a:lstStyle/>
          <a:p>
            <a:pPr rtl="0">
              <a:lnSpc>
                <a:spcPts val="2800"/>
              </a:lnSpc>
            </a:pPr>
            <a:r>
              <a:rPr lang="en-GB" noProof="1"/>
              <a:t>Rocket phonics- government accredited scheme</a:t>
            </a:r>
          </a:p>
          <a:p>
            <a:pPr rtl="0">
              <a:lnSpc>
                <a:spcPts val="2800"/>
              </a:lnSpc>
            </a:pPr>
            <a:r>
              <a:rPr lang="en-GB" noProof="1"/>
              <a:t>Daily </a:t>
            </a:r>
          </a:p>
          <a:p>
            <a:pPr rtl="0">
              <a:lnSpc>
                <a:spcPts val="2800"/>
              </a:lnSpc>
            </a:pPr>
            <a:r>
              <a:rPr lang="en-GB" noProof="1"/>
              <a:t>Whole class</a:t>
            </a:r>
          </a:p>
          <a:p>
            <a:pPr rtl="0">
              <a:lnSpc>
                <a:spcPts val="2800"/>
              </a:lnSpc>
            </a:pPr>
            <a:r>
              <a:rPr lang="en-GB" noProof="1"/>
              <a:t>Booklets</a:t>
            </a:r>
          </a:p>
          <a:p>
            <a:pPr rtl="0">
              <a:lnSpc>
                <a:spcPts val="2800"/>
              </a:lnSpc>
            </a:pPr>
            <a:r>
              <a:rPr lang="en-GB" noProof="1"/>
              <a:t>Tricky words</a:t>
            </a:r>
          </a:p>
          <a:p>
            <a:pPr rtl="0">
              <a:lnSpc>
                <a:spcPts val="2800"/>
              </a:lnSpc>
            </a:pPr>
            <a:r>
              <a:rPr lang="en-GB" noProof="1"/>
              <a:t>Stickers</a:t>
            </a:r>
          </a:p>
          <a:p>
            <a:pPr rtl="0">
              <a:lnSpc>
                <a:spcPts val="2800"/>
              </a:lnSpc>
            </a:pPr>
            <a:endParaRPr lang="en-GB" noProof="1"/>
          </a:p>
          <a:p>
            <a:pPr rtl="0">
              <a:lnSpc>
                <a:spcPts val="2800"/>
              </a:lnSpc>
            </a:pPr>
            <a:endParaRPr lang="en-GB" noProof="1"/>
          </a:p>
          <a:p>
            <a:pPr rtl="0"/>
            <a:endParaRPr lang="en-GB" noProof="1"/>
          </a:p>
        </p:txBody>
      </p:sp>
      <p:pic>
        <p:nvPicPr>
          <p:cNvPr id="4" name="Graphic 3" descr="Illustration of a pencil character ">
            <a:extLst>
              <a:ext uri="{FF2B5EF4-FFF2-40B4-BE49-F238E27FC236}">
                <a16:creationId xmlns:a16="http://schemas.microsoft.com/office/drawing/2014/main" id="{FD743699-F451-844E-1245-BDC6EAFB5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4458">
            <a:off x="9086358" y="4456117"/>
            <a:ext cx="1496541" cy="2552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B4D633-1E7F-8D9D-7612-07218A43A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989" y="3158496"/>
            <a:ext cx="3797855" cy="369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4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3593F-182A-5B82-6B85-A978FA7D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952" y="1366457"/>
            <a:ext cx="4390095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Phonics booklets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23803-5410-AA37-6BF6-C13524D67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977" y="2655651"/>
            <a:ext cx="2615163" cy="3667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95EDA-5213-1539-2823-A8A839CAE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77" y="2655651"/>
            <a:ext cx="2506601" cy="3667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35F763-8D28-1D51-AE9D-D40321A2C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552" y="2655652"/>
            <a:ext cx="2609292" cy="36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63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C0BE-DF4A-2885-CE2B-D11C6B2A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545" y="1460692"/>
            <a:ext cx="5074920" cy="685800"/>
          </a:xfrm>
        </p:spPr>
        <p:txBody>
          <a:bodyPr/>
          <a:lstStyle/>
          <a:p>
            <a:r>
              <a:rPr lang="en-US" dirty="0"/>
              <a:t>examples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404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C9E290-D4BD-00B9-03C2-D339F1FB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2" y="2279342"/>
            <a:ext cx="3071996" cy="653547"/>
          </a:xfrm>
        </p:spPr>
        <p:txBody>
          <a:bodyPr>
            <a:normAutofit fontScale="90000"/>
          </a:bodyPr>
          <a:lstStyle/>
          <a:p>
            <a:r>
              <a:rPr lang="en-US" dirty="0"/>
              <a:t>Sound mat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33DA1F-853D-6882-FD46-04180F757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854" y="517491"/>
            <a:ext cx="81438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23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C9E290-D4BD-00B9-03C2-D339F1FB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2" y="2279342"/>
            <a:ext cx="3071996" cy="653547"/>
          </a:xfrm>
        </p:spPr>
        <p:txBody>
          <a:bodyPr>
            <a:normAutofit fontScale="90000"/>
          </a:bodyPr>
          <a:lstStyle/>
          <a:p>
            <a:r>
              <a:rPr lang="en-US" dirty="0"/>
              <a:t>Sound mat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B69E5-EBDA-B538-D263-A42ECD94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234" y="588382"/>
            <a:ext cx="8090797" cy="54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26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US" noProof="1"/>
              <a:t>Keeping you informed</a:t>
            </a:r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2FFE3-A7C7-9249-96D4-8D9AC15E0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2451" y="2519964"/>
            <a:ext cx="6081204" cy="823312"/>
          </a:xfrm>
        </p:spPr>
        <p:txBody>
          <a:bodyPr rtlCol="0">
            <a:normAutofit/>
          </a:bodyPr>
          <a:lstStyle/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We send weekly newsletters to inform you of the units of learning. See examples on following slides.</a:t>
            </a:r>
          </a:p>
          <a:p>
            <a:pPr rtl="0"/>
            <a:endParaRPr lang="en-GB" noProof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DE52B8-CC36-80B2-5852-2DFA0FA71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037" y="3716748"/>
            <a:ext cx="3614775" cy="25629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5420C-F14C-F23F-0254-8F9B133CB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72" y="3960520"/>
            <a:ext cx="3284148" cy="2319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1620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05AFB-26F2-601C-4D47-30C9D2143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19087"/>
            <a:ext cx="112014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BB337-6E56-5DCF-7890-A51B3FB1B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276225"/>
            <a:ext cx="1111567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59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noProof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Forest School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992" y="1941362"/>
            <a:ext cx="4492454" cy="241909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>
                <a:ln>
                  <a:noFill/>
                </a:ln>
                <a:solidFill>
                  <a:schemeClr val="tx1"/>
                </a:solidFill>
                <a:effectLst/>
              </a:rPr>
              <a:t>Badgers- TUESDAY MORNINGS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Foxes- THURSDAY MORNINGS</a:t>
            </a:r>
            <a:endParaRPr lang="en-US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 site in our designated area</a:t>
            </a:r>
            <a:endParaRPr lang="en-US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tx1"/>
                </a:solidFill>
              </a:rPr>
              <a:t>Borrow waterproofs and wellies or bring your own in a bag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tx1"/>
                </a:solidFill>
              </a:rPr>
              <a:t>Make sure your child’s name is on EVERYTHING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tx1"/>
                </a:solidFill>
              </a:rPr>
              <a:t>Come to school ready to go on your day</a:t>
            </a:r>
          </a:p>
        </p:txBody>
      </p:sp>
      <p:sp>
        <p:nvSpPr>
          <p:cNvPr id="7175" name="Oval 717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D75C3D-C70C-1E57-0C08-4734266BD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39" r="6" b="9566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7" name="Freeform: Shape 717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9" name="Oval 717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Cartoon of a person in a tree with animals&#10;&#10;Description automatically generated with low confidence">
            <a:extLst>
              <a:ext uri="{FF2B5EF4-FFF2-40B4-BE49-F238E27FC236}">
                <a16:creationId xmlns:a16="http://schemas.microsoft.com/office/drawing/2014/main" id="{85370F7F-52B6-F18F-A8B3-9DF7A4B72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4" name="Picture 3" descr="wordml://02000103.jpg">
            <a:extLst>
              <a:ext uri="{FF2B5EF4-FFF2-40B4-BE49-F238E27FC236}">
                <a16:creationId xmlns:a16="http://schemas.microsoft.com/office/drawing/2014/main" id="{213783CB-C746-2FED-30D5-A5063FBC79A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r="4477" b="4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81" name="Freeform: Shape 718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B881A-A81B-92C5-17CC-CE95D77A76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r="5" b="27237"/>
          <a:stretch/>
        </p:blipFill>
        <p:spPr bwMode="auto">
          <a:xfrm>
            <a:off x="1853516" y="4784940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83" name="Freeform: Shape 718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E87D5B3A-8034-F537-B057-6617F16FD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" r="-3" b="8338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477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342900" indent="-34290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4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Reception Baseline Assessment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120" y="1970358"/>
            <a:ext cx="6858000" cy="4233672"/>
          </a:xfrm>
        </p:spPr>
        <p:txBody>
          <a:bodyPr rtlCol="0"/>
          <a:lstStyle/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noProof="1"/>
              <a:t>Happens in first 6 weeks</a:t>
            </a:r>
          </a:p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800" noProof="1">
                <a:solidFill>
                  <a:schemeClr val="bg1"/>
                </a:solidFill>
              </a:rPr>
              <a:t>Reported back to you in October at Parents meetings</a:t>
            </a:r>
          </a:p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noProof="1"/>
              <a:t>Government use it as a measure of school success in y6 </a:t>
            </a:r>
            <a:endParaRPr lang="en-GB" sz="1800" noProof="1">
              <a:solidFill>
                <a:schemeClr val="bg1"/>
              </a:solidFill>
            </a:endParaRPr>
          </a:p>
          <a:p>
            <a:pPr rtl="0"/>
            <a:endParaRPr lang="en-GB" noProof="1"/>
          </a:p>
        </p:txBody>
      </p:sp>
      <p:pic>
        <p:nvPicPr>
          <p:cNvPr id="2" name="Graphic 1" descr="Illustration of a green pencil sharpener character ">
            <a:extLst>
              <a:ext uri="{FF2B5EF4-FFF2-40B4-BE49-F238E27FC236}">
                <a16:creationId xmlns:a16="http://schemas.microsoft.com/office/drawing/2014/main" id="{F6670486-4DF1-88C5-5E52-B2B9C5D0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28017" y="2138277"/>
            <a:ext cx="1572593" cy="22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86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6520-2640-4559-BAB1-ADE3A738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60" y="985421"/>
            <a:ext cx="6400800" cy="685800"/>
          </a:xfrm>
        </p:spPr>
        <p:txBody>
          <a:bodyPr rtlCol="0"/>
          <a:lstStyle/>
          <a:p>
            <a:pPr rtl="0"/>
            <a:r>
              <a:rPr lang="en-GB" noProof="1"/>
              <a:t>Welcome Parents!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D39638-AED5-4483-9DDA-49E033B81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417" y="5683318"/>
            <a:ext cx="7984181" cy="831782"/>
          </a:xfrm>
        </p:spPr>
        <p:txBody>
          <a:bodyPr rtlCol="0"/>
          <a:lstStyle/>
          <a:p>
            <a:pPr algn="l" rtl="0">
              <a:lnSpc>
                <a:spcPts val="2800"/>
              </a:lnSpc>
            </a:pPr>
            <a:r>
              <a:rPr lang="en-GB" sz="1800" noProof="1">
                <a:latin typeface="+mj-lt"/>
              </a:rPr>
              <a:t>We can’t wait to have you as part of our KingEdWINNER team</a:t>
            </a:r>
            <a:endParaRPr lang="en-GB" sz="1800" noProof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rtl="0"/>
            <a:endParaRPr lang="en-GB" noProof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5DC304-4CC2-4AA6-99F0-241F19673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1"/>
          </a:p>
        </p:txBody>
      </p:sp>
      <p:pic>
        <p:nvPicPr>
          <p:cNvPr id="10" name="Graphic 9" descr="Illustration of a blue bag of school supplies character ">
            <a:extLst>
              <a:ext uri="{FF2B5EF4-FFF2-40B4-BE49-F238E27FC236}">
                <a16:creationId xmlns:a16="http://schemas.microsoft.com/office/drawing/2014/main" id="{6F5EC1ED-E527-4E5A-A0D8-3D0719060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48159" y="2203704"/>
            <a:ext cx="3444298" cy="2422061"/>
          </a:xfrm>
          <a:prstGeom prst="rect">
            <a:avLst/>
          </a:prstGeom>
        </p:spPr>
      </p:pic>
      <p:pic>
        <p:nvPicPr>
          <p:cNvPr id="3" name="Picture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BE9ABB-4BE1-21C8-D5BA-083E55D78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" r="2" b="14643"/>
          <a:stretch/>
        </p:blipFill>
        <p:spPr>
          <a:xfrm>
            <a:off x="4306074" y="1824974"/>
            <a:ext cx="3727561" cy="3179520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noFill/>
        </p:spPr>
      </p:pic>
      <p:pic>
        <p:nvPicPr>
          <p:cNvPr id="4" name="Graphic 3" descr="Illustration of a ruler character ">
            <a:extLst>
              <a:ext uri="{FF2B5EF4-FFF2-40B4-BE49-F238E27FC236}">
                <a16:creationId xmlns:a16="http://schemas.microsoft.com/office/drawing/2014/main" id="{2DCBD270-527A-E0C1-31F6-E50292843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423556" flipH="1">
            <a:off x="9220667" y="757137"/>
            <a:ext cx="3041146" cy="96426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F2D1A45-CF2E-4674-4001-F9FA8A510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3" y="2175451"/>
            <a:ext cx="3134758" cy="31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952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ainbow with text and stars&#10;&#10;Description automatically generated">
            <a:extLst>
              <a:ext uri="{FF2B5EF4-FFF2-40B4-BE49-F238E27FC236}">
                <a16:creationId xmlns:a16="http://schemas.microsoft.com/office/drawing/2014/main" id="{FED82BB3-8951-0C05-047A-248AFF620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35" b="61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12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B7C4AF-BB0C-400D-A8AA-F137B026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72" y="1271531"/>
            <a:ext cx="4426755" cy="7612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noProof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2FEA6-8248-4738-93E1-2DBD6D4DB6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3872" y="2110721"/>
            <a:ext cx="4426757" cy="2020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tx1"/>
                </a:solidFill>
              </a:rPr>
              <a:t>These are the apps/ communication methods you will have access to.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noProof="1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9AE6F-52A7-F423-A9ED-D597448D0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2" b="2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3F65E-E440-6F0C-A724-3FDDBA88E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34" r="38951" b="-3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727E8-C835-8F49-E286-3264714C7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6" r="1649" b="4"/>
          <a:stretch/>
        </p:blipFill>
        <p:spPr>
          <a:xfrm>
            <a:off x="8278624" y="0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Microsoft Teams – InkluPedia – das freie &amp; freundliche Wiki">
            <a:extLst>
              <a:ext uri="{FF2B5EF4-FFF2-40B4-BE49-F238E27FC236}">
                <a16:creationId xmlns:a16="http://schemas.microsoft.com/office/drawing/2014/main" id="{A3A82C9C-746B-B16F-1C6D-A416D1E65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2" r="23071" b="-3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B5522649-EF24-E12E-C8D2-8E9BCC85D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8" r="5" b="23475"/>
          <a:stretch/>
        </p:blipFill>
        <p:spPr bwMode="auto"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See the source image">
            <a:extLst>
              <a:ext uri="{FF2B5EF4-FFF2-40B4-BE49-F238E27FC236}">
                <a16:creationId xmlns:a16="http://schemas.microsoft.com/office/drawing/2014/main" id="{6542E457-1B9D-5E7F-D510-A00B8C71B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4230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CE05FA-B044-7CAA-3D71-94FD1FEC2E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864" y="2861597"/>
            <a:ext cx="1531628" cy="15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98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489C1B-E610-4A9C-9D28-118BB1DC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n-GB" noProof="1"/>
              <a:t>School milk, school dinner, snack</a:t>
            </a:r>
          </a:p>
          <a:p>
            <a:pPr rtl="0"/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5168B-77B1-A847-B1E3-2433BEBFD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03544" y="2601552"/>
            <a:ext cx="7772400" cy="3951647"/>
          </a:xfrm>
        </p:spPr>
        <p:txBody>
          <a:bodyPr rtlCol="0">
            <a:normAutofit fontScale="62500" lnSpcReduction="20000"/>
          </a:bodyPr>
          <a:lstStyle/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Apply for free school milk via website coolmilk.com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This is free until your child’s 5</a:t>
            </a:r>
            <a:r>
              <a:rPr lang="en-GB" baseline="30000" noProof="1">
                <a:latin typeface="+mj-lt"/>
              </a:rPr>
              <a:t>th</a:t>
            </a:r>
            <a:r>
              <a:rPr lang="en-GB" noProof="1">
                <a:latin typeface="+mj-lt"/>
              </a:rPr>
              <a:t> birthday and then there is a small charge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School dinners must be booked using the Gateway App- even if you are sending packed lunch from home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All children are provided with Universal Free School Meals until they finish Y2 (3 years of free meals)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Snacks are provided daily- healthy fruit/veg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We are a HEALTHY SCHOOL. Water to drink from home.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(No sweets or cakes to be given out on birthdays etc)</a:t>
            </a:r>
          </a:p>
          <a:p>
            <a:pPr rtl="0"/>
            <a:endParaRPr lang="en-GB" noProof="1"/>
          </a:p>
          <a:p>
            <a:pPr rtl="0"/>
            <a:endParaRPr lang="en-GB" noProof="1"/>
          </a:p>
        </p:txBody>
      </p:sp>
      <p:pic>
        <p:nvPicPr>
          <p:cNvPr id="2" name="Picture 2" descr="Ranby C of E Primary School - Parents">
            <a:extLst>
              <a:ext uri="{FF2B5EF4-FFF2-40B4-BE49-F238E27FC236}">
                <a16:creationId xmlns:a16="http://schemas.microsoft.com/office/drawing/2014/main" id="{58EB468F-03DB-9B36-85F4-D614AAB0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334" y="4935895"/>
            <a:ext cx="1790180" cy="17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uits And Vegetables Melons Funny Smiley Png | Funny smiley, Smiley ...">
            <a:extLst>
              <a:ext uri="{FF2B5EF4-FFF2-40B4-BE49-F238E27FC236}">
                <a16:creationId xmlns:a16="http://schemas.microsoft.com/office/drawing/2014/main" id="{7D5DAC1A-8ABB-0600-FD02-43115601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68" y="5418165"/>
            <a:ext cx="1405192" cy="130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74D12-370E-7A8E-1A69-947C6F031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595" y="3567405"/>
            <a:ext cx="927235" cy="5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63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6DAAF7-5C50-8541-0921-4FAAD1002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02" b="161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209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D2C1B8-8503-A2E3-ADE0-BC1CF4A05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96" y="157755"/>
            <a:ext cx="8205748" cy="4584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EFF8D-2D9C-6C72-5D9D-74C2B92A5488}"/>
              </a:ext>
            </a:extLst>
          </p:cNvPr>
          <p:cNvSpPr txBox="1"/>
          <p:nvPr/>
        </p:nvSpPr>
        <p:spPr>
          <a:xfrm>
            <a:off x="532296" y="4974861"/>
            <a:ext cx="423948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assoonPrimaryInfant" pitchFamily="2" charset="0"/>
              </a:rPr>
              <a:t>BEFORE SCHOOL: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Monday to Friday from 7:15am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AFTER SCHOOL: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Monday to Friday until 5:50pm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94E234-B5E4-D30E-0571-920B7CAFCFA2}"/>
              </a:ext>
            </a:extLst>
          </p:cNvPr>
          <p:cNvSpPr txBox="1"/>
          <p:nvPr/>
        </p:nvSpPr>
        <p:spPr>
          <a:xfrm>
            <a:off x="6061654" y="4790195"/>
            <a:ext cx="594095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assoonPrimaryInfant" pitchFamily="2" charset="0"/>
              </a:rPr>
              <a:t>Prices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Breakfast Club- £5.35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Afterschool club- £9.20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Holiday club full day- £26 (7:30am- 6pm)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 Holiday club half day- £15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F4ADD-C495-252B-1265-EC2D192D2B2F}"/>
              </a:ext>
            </a:extLst>
          </p:cNvPr>
          <p:cNvSpPr txBox="1"/>
          <p:nvPr/>
        </p:nvSpPr>
        <p:spPr>
          <a:xfrm>
            <a:off x="9856966" y="750562"/>
            <a:ext cx="10760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assoonPrimaryInfant" pitchFamily="2" charset="0"/>
              </a:rPr>
              <a:t>Ages 3-11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85018-12E1-C0D8-E744-AA093DDE7723}"/>
              </a:ext>
            </a:extLst>
          </p:cNvPr>
          <p:cNvSpPr txBox="1"/>
          <p:nvPr/>
        </p:nvSpPr>
        <p:spPr>
          <a:xfrm>
            <a:off x="8547652" y="2226739"/>
            <a:ext cx="345495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assoonPrimaryInfant" pitchFamily="2" charset="0"/>
              </a:rPr>
              <a:t>Email to register.</a:t>
            </a:r>
          </a:p>
          <a:p>
            <a:pPr algn="ctr"/>
            <a:r>
              <a:rPr lang="en-US" sz="2400" dirty="0">
                <a:latin typeface="SassoonPrimaryInfant" pitchFamily="2" charset="0"/>
                <a:hlinkClick r:id="rId3"/>
              </a:rPr>
              <a:t>hello@thelimetrees.co.uk</a:t>
            </a:r>
            <a:endParaRPr lang="en-US" sz="2400" dirty="0">
              <a:latin typeface="SassoonPrimaryInfant" pitchFamily="2" charset="0"/>
            </a:endParaRPr>
          </a:p>
          <a:p>
            <a:pPr algn="ctr"/>
            <a:endParaRPr lang="en-US" sz="2400" dirty="0">
              <a:latin typeface="SassoonPrimaryInfant" pitchFamily="2" charset="0"/>
            </a:endParaRPr>
          </a:p>
          <a:p>
            <a:pPr algn="ctr"/>
            <a:r>
              <a:rPr lang="en-US" sz="2400" dirty="0">
                <a:latin typeface="SassoonPrimaryInfant" pitchFamily="2" charset="0"/>
              </a:rPr>
              <a:t>Book sessions online.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www.TheLimeTrees.co.uk</a:t>
            </a:r>
          </a:p>
        </p:txBody>
      </p:sp>
    </p:spTree>
    <p:extLst>
      <p:ext uri="{BB962C8B-B14F-4D97-AF65-F5344CB8AC3E}">
        <p14:creationId xmlns:p14="http://schemas.microsoft.com/office/powerpoint/2010/main" val="220080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390D74-509E-DFC6-7C7E-4AF90F0AA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700"/>
            <a:ext cx="5257800" cy="1892267"/>
          </a:xfr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EF65074-96FA-FFEF-76FE-B5B502E43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5" y="71700"/>
            <a:ext cx="4746924" cy="67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3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B916BCB-384D-4A08-BEE7-8E8B4C21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21" y="3108511"/>
            <a:ext cx="3429000" cy="3429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1"/>
          </a:p>
        </p:txBody>
      </p:sp>
      <p:pic>
        <p:nvPicPr>
          <p:cNvPr id="9" name="Graphic 8" descr="Illustration of a purple book character ">
            <a:extLst>
              <a:ext uri="{FF2B5EF4-FFF2-40B4-BE49-F238E27FC236}">
                <a16:creationId xmlns:a16="http://schemas.microsoft.com/office/drawing/2014/main" id="{50882C6C-3410-1139-2DBD-4AE1AEEBB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7045" y="3793483"/>
            <a:ext cx="1775352" cy="205905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499A15E-2ADB-AC67-52C3-7C81CE671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77049" y="3497358"/>
            <a:ext cx="2123743" cy="4233672"/>
          </a:xfrm>
        </p:spPr>
        <p:txBody>
          <a:bodyPr rtlCol="0"/>
          <a:lstStyle/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noProof="1">
                <a:latin typeface="+mj-lt"/>
              </a:rPr>
              <a:t>Medical</a:t>
            </a:r>
          </a:p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800" noProof="1">
                <a:solidFill>
                  <a:schemeClr val="bg1"/>
                </a:solidFill>
                <a:latin typeface="+mj-lt"/>
              </a:rPr>
              <a:t>Book bags</a:t>
            </a:r>
          </a:p>
          <a:p>
            <a:pPr rtl="0"/>
            <a:endParaRPr lang="en-GB" noProof="1"/>
          </a:p>
        </p:txBody>
      </p:sp>
      <p:pic>
        <p:nvPicPr>
          <p:cNvPr id="4" name="Picture 3" descr="A cartoon of a person holding books&#10;&#10;Description automatically generated with medium confidence">
            <a:extLst>
              <a:ext uri="{FF2B5EF4-FFF2-40B4-BE49-F238E27FC236}">
                <a16:creationId xmlns:a16="http://schemas.microsoft.com/office/drawing/2014/main" id="{0B57B552-5701-2007-ED83-A92F3AFB7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72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1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089901-0028-451D-BEFF-E66F1CA0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1"/>
              <a:t>School Values</a:t>
            </a:r>
          </a:p>
          <a:p>
            <a:pPr rtl="0"/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79B97-A3DA-7541-9D49-39EC686F9E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4697" y="2945415"/>
            <a:ext cx="6858000" cy="3950208"/>
          </a:xfrm>
        </p:spPr>
        <p:txBody>
          <a:bodyPr rtlCol="0"/>
          <a:lstStyle/>
          <a:p>
            <a:pPr rtl="0"/>
            <a:r>
              <a:rPr lang="en-GB" noProof="1"/>
              <a:t>The EYFS (F2) is very much a part of TEAM KEPS.</a:t>
            </a:r>
          </a:p>
          <a:p>
            <a:pPr rtl="0"/>
            <a:endParaRPr lang="en-GB" noProof="1"/>
          </a:p>
          <a:p>
            <a:pPr rtl="0"/>
            <a:r>
              <a:rPr lang="en-GB" noProof="1"/>
              <a:t>Our children are enthusuaitc about our HIGH 5 VALUES</a:t>
            </a:r>
          </a:p>
          <a:p>
            <a:pPr rtl="0"/>
            <a:endParaRPr lang="en-GB" noProof="1"/>
          </a:p>
          <a:p>
            <a:pPr rtl="0"/>
            <a:r>
              <a:rPr lang="en-GB" noProof="1">
                <a:solidFill>
                  <a:srgbClr val="FF0000"/>
                </a:solidFill>
              </a:rPr>
              <a:t>RESPECT</a:t>
            </a:r>
          </a:p>
          <a:p>
            <a:pPr rtl="0"/>
            <a:r>
              <a:rPr lang="en-GB" noProof="1">
                <a:solidFill>
                  <a:srgbClr val="FFC000"/>
                </a:solidFill>
              </a:rPr>
              <a:t>GOOD CHOICES</a:t>
            </a:r>
          </a:p>
          <a:p>
            <a:pPr rtl="0"/>
            <a:r>
              <a:rPr lang="en-GB" noProof="1">
                <a:solidFill>
                  <a:srgbClr val="0070C0"/>
                </a:solidFill>
              </a:rPr>
              <a:t>DETERMINATION</a:t>
            </a:r>
          </a:p>
          <a:p>
            <a:pPr rtl="0"/>
            <a:r>
              <a:rPr lang="en-GB" noProof="1"/>
              <a:t>CREATIVITY</a:t>
            </a:r>
          </a:p>
          <a:p>
            <a:pPr rtl="0"/>
            <a:r>
              <a:rPr lang="en-GB" noProof="1">
                <a:solidFill>
                  <a:srgbClr val="00B050"/>
                </a:solidFill>
              </a:rPr>
              <a:t>EXCELLENCE</a:t>
            </a:r>
          </a:p>
          <a:p>
            <a:pPr rtl="0"/>
            <a:endParaRPr lang="en-GB" noProof="1"/>
          </a:p>
        </p:txBody>
      </p:sp>
      <p:pic>
        <p:nvPicPr>
          <p:cNvPr id="2" name="Picture 4" descr="https://attachments.office.net/owa/ssharp%40kingedwin.notts.sch.uk/service.svc/s/GetAttachmentThumbnail?id=AAMkADE0ZWYxMDQ1LWMzMzUtNGI3OS04YjkxLWE4ZGUzNTA1ZjUwZABGAAAAAACrceSsJ7xkT71tj9IB2NAjBwADS1TNeNeTT6Tu1pPwhvKDAAAAAAEJAAADS1TNeNeTT6Tu1pPwhvKDAAVAdJxrAAABEgAQAAHI0%2BVwXA9DsfIaIwvOMC0%3D&amp;thumbnailType=2&amp;owa=outlook.office.com&amp;scriptVer=2020061402.03&amp;X-OWA-CANARY=1pEPu1gvrEuzGWePzzzm8WAYMBhaG9gYnl0UoKv7ZOjnSDGytShdqsq3pcVo-zpjT2sT_lLAA3k.&amp;token=eyJhbGciOiJSUzI1NiIsImtpZCI6IjU2MzU4ODUyMzRCOTI1MkRERTAwNTc2NkQ5RDlGMjc2NTY1RjYzRTIiLCJ4NXQiOiJWaldJVWpTNUpTM2VBRmRtMmRueWRsWmZZLUkiLCJ0eXAiOiJKV1QifQ.eyJvcmlnaW4iOiJodHRwczovL291dGxvb2sub2ZmaWNlLmNvbSIsInVjIjoiMmRmYWY4MTU1MmU4NGQ3NWI4Mjc4Mzk5ZDQyZDZkMmQiLCJzaWduaW5fc3RhdGUiOiJbXCJkdmNfbW5nZFwiLFwiZHZjX2NtcFwiLFwia21zaVwiXSIsInZlciI6IkV4Y2hhbmdlLkNhbGxiYWNrLlYxIiwiYXBwY3R4c2VuZGVyIjoiT3dhRG93bmxvYWRAZWY4MWI3ZDQtZjY3NS00Mzk0LWJjMjEtODBmZDc5MDdmZTgyIiwiaXNzcmluZyI6IldXIiwiYXBwY3R4Ijoie1wibXNleGNocHJvdFwiOlwib3dhXCIsXCJwcmltYXJ5c2lkXCI6XCJTLTEtNS0yMS0xNzg3NTUxMTE1LTEzMzIyMTY0NDctNDAwMjQ5MTc0NS02OTEzNTM4XCIsXCJwdWlkXCI6XCIxMTUzOTA2NjYwNzgyNzE1NzE3XCIsXCJvaWRcIjpcIjM2MmFjOTU1LWY1ZGYtNGQ3NC1iMzFiLWEzZjRjZWFjOWFiZlwiLFwic2NvcGVcIjpcIk93YURvd25sb2FkXCJ9IiwibmJmIjoxNTkzMzQ1MTQ1LCJleHAiOjE1OTMzNDU3NDUsImlzcyI6IjAwMDAwMDAyLTAwMDAtMGZmMS1jZTAwLTAwMDAwMDAwMDAwMEBlZjgxYjdkNC1mNjc1LTQzOTQtYmMyMS04MGZkNzkwN2ZlODIiLCJhdWQiOiIwMDAwMDAwMi0wMDAwLTBmZjEtY2UwMC0wMDAwMDAwMDAwMDAvYXR0YWNobWVudHMub2ZmaWNlLm5ldEBlZjgxYjdkNC1mNjc1LTQzOTQtYmMyMS04MGZkNzkwN2ZlODIiLCJoYXBwIjoib3dhIn0.WJQzGbetQxJWbvUHzrt_t6n5mwAy72zJfqj9_Pbh0h1As1TvEAhDvmrTYlbf_82PqWThjaOCz0dlSQ3KywdmxufMqmJb3fcW2f7i8nj7gQWXopd_lLzv5bgz0jCZI0b2VE6Yjn4PuKRVy18iUrFu0GMW2lxj3liwzVENQ8iCet4YvU_dalw_buoElr5rcX1to7rTTCA0XhjIEzDdp9VQ1OPI9s4H05BoSOkoGjsjyH2G4s5UekzpmHBLd0GsQOvrfvcirqBqPxPNJOCn-nIIJcgZcuMIrO2z7OxedHXSrY1H0wxSvgp0pKmDVVu9KlJGOd9jXoDbGpIf0mgHRuT7Gg&amp;animation=true">
            <a:extLst>
              <a:ext uri="{FF2B5EF4-FFF2-40B4-BE49-F238E27FC236}">
                <a16:creationId xmlns:a16="http://schemas.microsoft.com/office/drawing/2014/main" id="{82DD8E03-BD31-77BB-6FF5-2AA5D9493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99" y="1989382"/>
            <a:ext cx="919699" cy="95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artoon of a person with her hand up&#10;&#10;Description automatically generated with low confidence">
            <a:extLst>
              <a:ext uri="{FF2B5EF4-FFF2-40B4-BE49-F238E27FC236}">
                <a16:creationId xmlns:a16="http://schemas.microsoft.com/office/drawing/2014/main" id="{A5A99EEA-FCB1-6CE7-A0BB-73494580F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944" y="332622"/>
            <a:ext cx="2911955" cy="2911955"/>
          </a:xfrm>
          <a:prstGeom prst="rect">
            <a:avLst/>
          </a:prstGeom>
        </p:spPr>
      </p:pic>
      <p:pic>
        <p:nvPicPr>
          <p:cNvPr id="8" name="Picture 7" descr="A cartoon of a person raising her hand&#10;&#10;Description automatically generated with medium confidence">
            <a:extLst>
              <a:ext uri="{FF2B5EF4-FFF2-40B4-BE49-F238E27FC236}">
                <a16:creationId xmlns:a16="http://schemas.microsoft.com/office/drawing/2014/main" id="{58431372-5AD6-2ABC-6D88-CA6F88567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758" y="3946045"/>
            <a:ext cx="2911955" cy="29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76" y="213385"/>
            <a:ext cx="6857999" cy="653547"/>
          </a:xfrm>
        </p:spPr>
        <p:txBody>
          <a:bodyPr rtlCol="0"/>
          <a:lstStyle/>
          <a:p>
            <a:pPr rtl="0"/>
            <a:r>
              <a:rPr lang="en-GB" noProof="1"/>
              <a:t>Fox class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116397" y="0"/>
            <a:ext cx="3987118" cy="6867328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0305" y="5505012"/>
            <a:ext cx="1704667" cy="515360"/>
          </a:xfrm>
        </p:spPr>
        <p:txBody>
          <a:bodyPr rtlCol="0"/>
          <a:lstStyle/>
          <a:p>
            <a:pPr rtl="0"/>
            <a:endParaRPr lang="en-GB" noProof="1"/>
          </a:p>
          <a:p>
            <a:pPr rtl="0"/>
            <a:endParaRPr lang="en-GB" noProof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9A093-942F-7574-759A-FB655777C5ED}"/>
              </a:ext>
            </a:extLst>
          </p:cNvPr>
          <p:cNvSpPr txBox="1"/>
          <p:nvPr/>
        </p:nvSpPr>
        <p:spPr>
          <a:xfrm>
            <a:off x="7244975" y="4376311"/>
            <a:ext cx="2368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Sharp</a:t>
            </a:r>
          </a:p>
          <a:p>
            <a:pPr algn="ctr"/>
            <a:r>
              <a:rPr lang="en-US" dirty="0"/>
              <a:t>FOX CLASS TEACHER</a:t>
            </a:r>
          </a:p>
          <a:p>
            <a:pPr algn="ctr"/>
            <a:r>
              <a:rPr lang="en-US" dirty="0"/>
              <a:t>EYFS lead</a:t>
            </a:r>
          </a:p>
          <a:p>
            <a:pPr algn="ctr"/>
            <a:r>
              <a:rPr lang="en-US" dirty="0"/>
              <a:t>Forest School lead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Weds -Fri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59EA0-5053-B99C-D83F-17AE42878258}"/>
              </a:ext>
            </a:extLst>
          </p:cNvPr>
          <p:cNvSpPr txBox="1"/>
          <p:nvPr/>
        </p:nvSpPr>
        <p:spPr>
          <a:xfrm>
            <a:off x="4865831" y="4377819"/>
            <a:ext cx="2368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Stafford</a:t>
            </a:r>
          </a:p>
          <a:p>
            <a:pPr algn="ctr"/>
            <a:r>
              <a:rPr lang="en-US" dirty="0"/>
              <a:t>FOX CLASS TEACHER</a:t>
            </a:r>
          </a:p>
          <a:p>
            <a:pPr algn="ctr"/>
            <a:r>
              <a:rPr lang="en-US" dirty="0"/>
              <a:t>EYFS lead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Mon-Thurs</a:t>
            </a:r>
          </a:p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10CFC-7BA2-D7ED-E143-3D313B5398C4}"/>
              </a:ext>
            </a:extLst>
          </p:cNvPr>
          <p:cNvSpPr txBox="1"/>
          <p:nvPr/>
        </p:nvSpPr>
        <p:spPr>
          <a:xfrm>
            <a:off x="9579921" y="4376311"/>
            <a:ext cx="246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Porter</a:t>
            </a:r>
          </a:p>
          <a:p>
            <a:pPr algn="ctr"/>
            <a:r>
              <a:rPr lang="en-US" dirty="0"/>
              <a:t>Teaching Assistant </a:t>
            </a:r>
            <a:endParaRPr lang="en-GB" dirty="0"/>
          </a:p>
        </p:txBody>
      </p:sp>
      <p:pic>
        <p:nvPicPr>
          <p:cNvPr id="2057" name="Picture 9" descr="See the source image">
            <a:extLst>
              <a:ext uri="{FF2B5EF4-FFF2-40B4-BE49-F238E27FC236}">
                <a16:creationId xmlns:a16="http://schemas.microsoft.com/office/drawing/2014/main" id="{B5E8B35B-7DD1-1F31-85FB-90D64C1C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54" y="50425"/>
            <a:ext cx="2476502" cy="167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artoon of a person holding a camera&#10;&#10;Description automatically generated with medium confidence">
            <a:extLst>
              <a:ext uri="{FF2B5EF4-FFF2-40B4-BE49-F238E27FC236}">
                <a16:creationId xmlns:a16="http://schemas.microsoft.com/office/drawing/2014/main" id="{727B5D1E-B445-2D5C-D6A6-2CDCFEF2F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457" y="0"/>
            <a:ext cx="1310404" cy="13104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244DFE-65E3-C83A-ABDE-1A52D4ED69E4}"/>
              </a:ext>
            </a:extLst>
          </p:cNvPr>
          <p:cNvSpPr txBox="1"/>
          <p:nvPr/>
        </p:nvSpPr>
        <p:spPr>
          <a:xfrm>
            <a:off x="225273" y="4708808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 Wright</a:t>
            </a:r>
          </a:p>
          <a:p>
            <a:pPr algn="ctr"/>
            <a:r>
              <a:rPr lang="en-US" dirty="0"/>
              <a:t>Support Staff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3821E-326C-6FC6-3FE3-4A04A0109DE6}"/>
              </a:ext>
            </a:extLst>
          </p:cNvPr>
          <p:cNvSpPr txBox="1"/>
          <p:nvPr/>
        </p:nvSpPr>
        <p:spPr>
          <a:xfrm>
            <a:off x="2679787" y="4460504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 Farrow</a:t>
            </a:r>
          </a:p>
          <a:p>
            <a:pPr algn="ctr"/>
            <a:r>
              <a:rPr lang="en-US" dirty="0"/>
              <a:t>Additional </a:t>
            </a:r>
          </a:p>
          <a:p>
            <a:pPr algn="ctr"/>
            <a:r>
              <a:rPr lang="en-US" dirty="0"/>
              <a:t>Teacher</a:t>
            </a:r>
            <a:endParaRPr lang="en-GB" dirty="0"/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8F97AA9-3B87-D5C6-F59F-7D9F127D9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068507" y="2220573"/>
            <a:ext cx="2485593" cy="1650878"/>
          </a:xfrm>
          <a:prstGeom prst="rect">
            <a:avLst/>
          </a:prstGeom>
        </p:spPr>
      </p:pic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DB5BB2F-1D90-76FB-58B4-AF909722B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552882" y="2280747"/>
            <a:ext cx="2413276" cy="1602847"/>
          </a:xfrm>
          <a:prstGeom prst="rect">
            <a:avLst/>
          </a:prstGeom>
        </p:spPr>
      </p:pic>
      <p:pic>
        <p:nvPicPr>
          <p:cNvPr id="2" name="Picture 1" descr="A person in a black shirt&#10;&#10;Description automatically generated">
            <a:extLst>
              <a:ext uri="{FF2B5EF4-FFF2-40B4-BE49-F238E27FC236}">
                <a16:creationId xmlns:a16="http://schemas.microsoft.com/office/drawing/2014/main" id="{D985FA4A-16BC-B233-28BB-77E0818A6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767" y="1810470"/>
            <a:ext cx="1703071" cy="2388306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EBAD9F-5221-FFA5-F8F2-BB3DF27DA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87" y="2010487"/>
            <a:ext cx="1960152" cy="2278322"/>
          </a:xfrm>
          <a:prstGeom prst="rect">
            <a:avLst/>
          </a:prstGeom>
        </p:spPr>
      </p:pic>
      <p:pic>
        <p:nvPicPr>
          <p:cNvPr id="18" name="Picture 17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912E7EC1-AF06-5030-F4D1-9E650BCF97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87" y="1963035"/>
            <a:ext cx="1745365" cy="24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3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973" y="818000"/>
            <a:ext cx="6857999" cy="653547"/>
          </a:xfrm>
        </p:spPr>
        <p:txBody>
          <a:bodyPr rtlCol="0"/>
          <a:lstStyle/>
          <a:p>
            <a:pPr rtl="0"/>
            <a:r>
              <a:rPr lang="en-GB" noProof="1"/>
              <a:t>Badger class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0305" y="5505012"/>
            <a:ext cx="1704667" cy="515360"/>
          </a:xfrm>
        </p:spPr>
        <p:txBody>
          <a:bodyPr rtlCol="0"/>
          <a:lstStyle/>
          <a:p>
            <a:pPr rtl="0"/>
            <a:endParaRPr lang="en-GB" noProof="1"/>
          </a:p>
          <a:p>
            <a:pPr rtl="0"/>
            <a:endParaRPr lang="en-GB" noProof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59EA0-5053-B99C-D83F-17AE42878258}"/>
              </a:ext>
            </a:extLst>
          </p:cNvPr>
          <p:cNvSpPr txBox="1"/>
          <p:nvPr/>
        </p:nvSpPr>
        <p:spPr>
          <a:xfrm>
            <a:off x="6096000" y="4233315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 Maude</a:t>
            </a:r>
          </a:p>
          <a:p>
            <a:pPr algn="ctr"/>
            <a:r>
              <a:rPr lang="en-US" dirty="0"/>
              <a:t>BADGER CLASS</a:t>
            </a:r>
          </a:p>
          <a:p>
            <a:pPr algn="ctr"/>
            <a:r>
              <a:rPr lang="en-US" dirty="0"/>
              <a:t>TEACHER</a:t>
            </a:r>
            <a:endParaRPr lang="en-GB" dirty="0"/>
          </a:p>
        </p:txBody>
      </p:sp>
      <p:pic>
        <p:nvPicPr>
          <p:cNvPr id="3076" name="Picture 4" descr="Image result for badger clipart">
            <a:extLst>
              <a:ext uri="{FF2B5EF4-FFF2-40B4-BE49-F238E27FC236}">
                <a16:creationId xmlns:a16="http://schemas.microsoft.com/office/drawing/2014/main" id="{2142195B-F65E-0CD6-A5B5-B8B007561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972" y="330482"/>
            <a:ext cx="2648672" cy="123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FF73BC-3F18-18DC-4ED9-FE0F50950DD7}"/>
              </a:ext>
            </a:extLst>
          </p:cNvPr>
          <p:cNvSpPr txBox="1"/>
          <p:nvPr/>
        </p:nvSpPr>
        <p:spPr>
          <a:xfrm>
            <a:off x="3494290" y="4189993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 Farrow</a:t>
            </a:r>
          </a:p>
          <a:p>
            <a:pPr algn="ctr"/>
            <a:r>
              <a:rPr lang="en-US" dirty="0"/>
              <a:t>Additional </a:t>
            </a:r>
          </a:p>
          <a:p>
            <a:pPr algn="ctr"/>
            <a:r>
              <a:rPr lang="en-US" dirty="0"/>
              <a:t>Teacher</a:t>
            </a:r>
            <a:endParaRPr lang="en-GB" dirty="0"/>
          </a:p>
        </p:txBody>
      </p:sp>
      <p:pic>
        <p:nvPicPr>
          <p:cNvPr id="6" name="Picture 5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E283BDAF-3729-8557-3543-D9918690F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59284" y="1956702"/>
            <a:ext cx="2696111" cy="1790700"/>
          </a:xfrm>
          <a:prstGeom prst="rect">
            <a:avLst/>
          </a:prstGeom>
        </p:spPr>
      </p:pic>
      <p:pic>
        <p:nvPicPr>
          <p:cNvPr id="2" name="Picture 1" descr="A person in a black shirt&#10;&#10;Description automatically generated">
            <a:extLst>
              <a:ext uri="{FF2B5EF4-FFF2-40B4-BE49-F238E27FC236}">
                <a16:creationId xmlns:a16="http://schemas.microsoft.com/office/drawing/2014/main" id="{CA125095-376D-4F8B-EBE2-CAC83206A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656" y="1503995"/>
            <a:ext cx="1850684" cy="259531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F85F49-4892-FD9B-675B-21C75EABE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718" y="1566528"/>
            <a:ext cx="2144237" cy="2492287"/>
          </a:xfrm>
          <a:prstGeom prst="rect">
            <a:avLst/>
          </a:prstGeom>
        </p:spPr>
      </p:pic>
      <p:pic>
        <p:nvPicPr>
          <p:cNvPr id="5" name="Picture 4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60BBF051-5B0B-F384-CBB8-29AE21FD7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76" y="1566529"/>
            <a:ext cx="1897380" cy="2623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5174DD-F43A-0DA4-50C1-7A5947C8F620}"/>
              </a:ext>
            </a:extLst>
          </p:cNvPr>
          <p:cNvSpPr txBox="1"/>
          <p:nvPr/>
        </p:nvSpPr>
        <p:spPr>
          <a:xfrm>
            <a:off x="732233" y="4328492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 Wright</a:t>
            </a:r>
          </a:p>
          <a:p>
            <a:pPr algn="ctr"/>
            <a:r>
              <a:rPr lang="en-US" dirty="0"/>
              <a:t>Support Staff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33526-957A-0ECD-52BB-A4D099B0A83A}"/>
              </a:ext>
            </a:extLst>
          </p:cNvPr>
          <p:cNvSpPr txBox="1"/>
          <p:nvPr/>
        </p:nvSpPr>
        <p:spPr>
          <a:xfrm>
            <a:off x="8497570" y="4261454"/>
            <a:ext cx="246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Porter</a:t>
            </a:r>
          </a:p>
          <a:p>
            <a:pPr algn="ctr"/>
            <a:r>
              <a:rPr lang="en-US" dirty="0"/>
              <a:t>Teaching Assistant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64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68" y="1412414"/>
            <a:ext cx="7772402" cy="685800"/>
          </a:xfrm>
        </p:spPr>
        <p:txBody>
          <a:bodyPr rtlCol="0"/>
          <a:lstStyle/>
          <a:p>
            <a:pPr algn="ctr" rtl="0"/>
            <a:r>
              <a:rPr lang="en-US" noProof="1"/>
              <a:t>Should you need us… </a:t>
            </a:r>
            <a:endParaRPr lang="en-GB" noProof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D1068-A2EB-699D-8D40-5D08D166A846}"/>
              </a:ext>
            </a:extLst>
          </p:cNvPr>
          <p:cNvSpPr txBox="1"/>
          <p:nvPr/>
        </p:nvSpPr>
        <p:spPr>
          <a:xfrm>
            <a:off x="8772526" y="1349599"/>
            <a:ext cx="180975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PrimaryInfant" pitchFamily="2" charset="0"/>
              </a:rPr>
              <a:t>01623 822111</a:t>
            </a: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A100F-B5CF-FD37-A926-A6D1658BA385}"/>
              </a:ext>
            </a:extLst>
          </p:cNvPr>
          <p:cNvSpPr txBox="1"/>
          <p:nvPr/>
        </p:nvSpPr>
        <p:spPr>
          <a:xfrm>
            <a:off x="4368528" y="4561234"/>
            <a:ext cx="51909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PrimaryInfant" pitchFamily="2" charset="0"/>
              </a:rPr>
              <a:t>ssharp@kingedwin.notts.sch.uk</a:t>
            </a: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B0EED-211A-C7C5-CAC9-E16773AC50AB}"/>
              </a:ext>
            </a:extLst>
          </p:cNvPr>
          <p:cNvSpPr txBox="1"/>
          <p:nvPr/>
        </p:nvSpPr>
        <p:spPr>
          <a:xfrm>
            <a:off x="4512614" y="3941458"/>
            <a:ext cx="51909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PrimaryInfant" pitchFamily="2" charset="0"/>
              </a:rPr>
              <a:t>jstafford@kingedwin.notts.sch.uk</a:t>
            </a: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9DBF4C-84BF-F17D-65A4-88A318C95B6B}"/>
              </a:ext>
            </a:extLst>
          </p:cNvPr>
          <p:cNvSpPr txBox="1"/>
          <p:nvPr/>
        </p:nvSpPr>
        <p:spPr>
          <a:xfrm>
            <a:off x="4038009" y="5246791"/>
            <a:ext cx="58520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PrimaryInfant" pitchFamily="2" charset="0"/>
              </a:rPr>
              <a:t>lmaude@kingedwin.notts.sch.uk</a:t>
            </a: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415C9-0E64-9DA2-D1B4-DDE4D46E6006}"/>
              </a:ext>
            </a:extLst>
          </p:cNvPr>
          <p:cNvSpPr txBox="1"/>
          <p:nvPr/>
        </p:nvSpPr>
        <p:spPr>
          <a:xfrm>
            <a:off x="3126686" y="3002272"/>
            <a:ext cx="7674664" cy="8426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assoonPrimaryInfant" pitchFamily="2" charset="0"/>
              </a:rPr>
              <a:t>office@kingedwin.notts.sch.uk</a:t>
            </a:r>
            <a:endParaRPr lang="en-GB" sz="4800" dirty="0">
              <a:latin typeface="SassoonPrimaryInfant" pitchFamily="2" charset="0"/>
            </a:endParaRPr>
          </a:p>
        </p:txBody>
      </p:sp>
      <p:pic>
        <p:nvPicPr>
          <p:cNvPr id="13" name="Graphic 12" descr="Illustration of a globe character ">
            <a:extLst>
              <a:ext uri="{FF2B5EF4-FFF2-40B4-BE49-F238E27FC236}">
                <a16:creationId xmlns:a16="http://schemas.microsoft.com/office/drawing/2014/main" id="{1D9A2528-16AB-9770-10FF-E4F0A6822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5631" y="4379336"/>
            <a:ext cx="2213723" cy="17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02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6520-2640-4559-BAB1-ADE3A738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785" y="278868"/>
            <a:ext cx="6400800" cy="685800"/>
          </a:xfrm>
        </p:spPr>
        <p:txBody>
          <a:bodyPr rtlCol="0"/>
          <a:lstStyle/>
          <a:p>
            <a:pPr rtl="0"/>
            <a:r>
              <a:rPr lang="en-GB" noProof="1"/>
              <a:t>uniform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5DC304-4CC2-4AA6-99F0-241F19673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88BDD-E41D-ECFD-4E38-5D4486530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580986"/>
            <a:ext cx="8534400" cy="3093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030076-2690-418C-ABF2-AE8AC539B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67" y="183618"/>
            <a:ext cx="6280683" cy="324538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5164DA8-822C-8C35-3046-6B361DB29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469" y="4623734"/>
            <a:ext cx="2468730" cy="1291291"/>
          </a:xfrm>
        </p:spPr>
        <p:txBody>
          <a:bodyPr rtlCol="0">
            <a:normAutofit/>
          </a:bodyPr>
          <a:lstStyle/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PE kit to be worn instead of uniform on Monday (PE day)</a:t>
            </a:r>
          </a:p>
          <a:p>
            <a:pPr rtl="0"/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8412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1"/>
              <a:t>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913294"/>
            <a:ext cx="6400800" cy="4206240"/>
          </a:xfrm>
        </p:spPr>
        <p:txBody>
          <a:bodyPr rtlCol="0"/>
          <a:lstStyle/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/>
                <a:cs typeface="Arial Unicode MS"/>
              </a:rPr>
              <a:t>Full day transition Wednesday </a:t>
            </a:r>
            <a:r>
              <a:rPr lang="en-US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3</a:t>
            </a:r>
            <a:r>
              <a:rPr lang="en-US" baseline="30000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rd</a:t>
            </a:r>
            <a:r>
              <a:rPr lang="en-US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 </a:t>
            </a:r>
            <a:r>
              <a:rPr lang="en-US" sz="18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/>
                <a:cs typeface="Arial Unicode MS"/>
              </a:rPr>
              <a:t> July </a:t>
            </a: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/>
                <a:cs typeface="Arial Unicode MS"/>
              </a:rPr>
              <a:t>Bring packed lunch </a:t>
            </a: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Transition booklet will be provided</a:t>
            </a: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/>
                <a:cs typeface="Arial Unicode MS"/>
              </a:rPr>
              <a:t>Transition activity will be shared</a:t>
            </a: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noProof="1">
              <a:solidFill>
                <a:schemeClr val="tx1"/>
              </a:solidFill>
              <a:latin typeface="+mj-lt"/>
            </a:endParaRP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800" noProof="1">
                <a:solidFill>
                  <a:schemeClr val="tx1"/>
                </a:solidFill>
                <a:latin typeface="+mj-lt"/>
              </a:rPr>
              <a:t>First day of school:  Tuesday </a:t>
            </a:r>
            <a:r>
              <a:rPr lang="en-US" noProof="1">
                <a:solidFill>
                  <a:schemeClr val="tx1"/>
                </a:solidFill>
                <a:latin typeface="+mj-lt"/>
              </a:rPr>
              <a:t>3</a:t>
            </a:r>
            <a:r>
              <a:rPr lang="en-US" baseline="30000" noProof="1">
                <a:solidFill>
                  <a:schemeClr val="tx1"/>
                </a:solidFill>
                <a:latin typeface="+mj-lt"/>
              </a:rPr>
              <a:t>rd</a:t>
            </a:r>
            <a:r>
              <a:rPr lang="en-US" noProof="1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noProof="1">
                <a:solidFill>
                  <a:schemeClr val="tx1"/>
                </a:solidFill>
                <a:latin typeface="+mj-lt"/>
              </a:rPr>
              <a:t> September</a:t>
            </a: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noProof="1">
              <a:solidFill>
                <a:schemeClr val="tx1"/>
              </a:solidFill>
              <a:latin typeface="+mj-lt"/>
            </a:endParaRP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tx1"/>
                </a:solidFill>
                <a:latin typeface="+mj-lt"/>
              </a:rPr>
              <a:t>School day times will be  8:50am- 3:20pm</a:t>
            </a:r>
            <a:endParaRPr lang="en-GB" noProof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E64823-B1F6-4468-BC94-C8D367BF3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692" y="1714500"/>
            <a:ext cx="3429000" cy="3429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1"/>
          </a:p>
        </p:txBody>
      </p:sp>
      <p:pic>
        <p:nvPicPr>
          <p:cNvPr id="9" name="Graphic 8" descr="Illustration of a globe character ">
            <a:extLst>
              <a:ext uri="{FF2B5EF4-FFF2-40B4-BE49-F238E27FC236}">
                <a16:creationId xmlns:a16="http://schemas.microsoft.com/office/drawing/2014/main" id="{ABDECD10-E1E7-4208-B869-09373BB9D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9672" y="2491609"/>
            <a:ext cx="2645040" cy="208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4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089901-0028-451D-BEFF-E66F1CA0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850" y="917767"/>
            <a:ext cx="8324850" cy="68580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noProof="1"/>
              <a:t>Curriculum areas and expectations</a:t>
            </a:r>
          </a:p>
          <a:p>
            <a:pPr rtl="0"/>
            <a:endParaRPr lang="en-GB" noProof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BDCD7-99DC-F6FB-8938-B5F0EA407B47}"/>
              </a:ext>
            </a:extLst>
          </p:cNvPr>
          <p:cNvSpPr txBox="1"/>
          <p:nvPr/>
        </p:nvSpPr>
        <p:spPr>
          <a:xfrm>
            <a:off x="3562932" y="1622669"/>
            <a:ext cx="655378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prime areas: </a:t>
            </a:r>
          </a:p>
          <a:p>
            <a:r>
              <a:rPr lang="en-US" sz="3200" dirty="0">
                <a:latin typeface="+mj-lt"/>
              </a:rPr>
              <a:t>• </a:t>
            </a:r>
            <a:r>
              <a:rPr lang="en-US" sz="2400" dirty="0">
                <a:latin typeface="+mj-lt"/>
              </a:rPr>
              <a:t>communication and language </a:t>
            </a:r>
          </a:p>
          <a:p>
            <a:r>
              <a:rPr lang="en-US" sz="2400" dirty="0">
                <a:latin typeface="+mj-lt"/>
              </a:rPr>
              <a:t>• physical development </a:t>
            </a:r>
          </a:p>
          <a:p>
            <a:r>
              <a:rPr lang="en-US" sz="2400" dirty="0">
                <a:latin typeface="+mj-lt"/>
              </a:rPr>
              <a:t>• personal, social and emotional development</a:t>
            </a:r>
            <a:endParaRPr lang="en-GB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0B1F1-3E24-411C-CA8B-5EC008AABEF3}"/>
              </a:ext>
            </a:extLst>
          </p:cNvPr>
          <p:cNvSpPr txBox="1"/>
          <p:nvPr/>
        </p:nvSpPr>
        <p:spPr>
          <a:xfrm>
            <a:off x="3486245" y="3735917"/>
            <a:ext cx="609755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specific areas: </a:t>
            </a:r>
          </a:p>
          <a:p>
            <a:r>
              <a:rPr lang="en-US" sz="3200" dirty="0">
                <a:latin typeface="+mj-lt"/>
              </a:rPr>
              <a:t>• </a:t>
            </a:r>
            <a:r>
              <a:rPr lang="en-US" sz="2400" dirty="0">
                <a:latin typeface="+mj-lt"/>
              </a:rPr>
              <a:t>literacy </a:t>
            </a:r>
          </a:p>
          <a:p>
            <a:r>
              <a:rPr lang="en-US" sz="2400" dirty="0">
                <a:latin typeface="+mj-lt"/>
              </a:rPr>
              <a:t>• mathematics </a:t>
            </a:r>
          </a:p>
          <a:p>
            <a:r>
              <a:rPr lang="en-US" sz="2400" dirty="0">
                <a:latin typeface="+mj-lt"/>
              </a:rPr>
              <a:t>• understanding the world </a:t>
            </a:r>
          </a:p>
          <a:p>
            <a:r>
              <a:rPr lang="en-US" sz="2400" dirty="0">
                <a:latin typeface="+mj-lt"/>
              </a:rPr>
              <a:t>• expressive arts and design</a:t>
            </a:r>
            <a:endParaRPr lang="en-GB" sz="24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3D6FF-AD59-4888-0EC8-67D635B2A6A9}"/>
              </a:ext>
            </a:extLst>
          </p:cNvPr>
          <p:cNvSpPr txBox="1"/>
          <p:nvPr/>
        </p:nvSpPr>
        <p:spPr>
          <a:xfrm>
            <a:off x="3486245" y="5940233"/>
            <a:ext cx="7515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“Working towards” or “Working at”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958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6870336_TF45015601_Win32" id="{14F78AED-C5FF-48ED-A50D-DBE36B6657BC}" vid="{5C806EB2-92E9-4E5C-814B-3011427613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fd6ef6e-d3c8-4bd6-b09b-6e067cf0ceed" xsi:nil="true"/>
    <Math_Settings xmlns="dfd6ef6e-d3c8-4bd6-b09b-6e067cf0ceed" xsi:nil="true"/>
    <Templates xmlns="dfd6ef6e-d3c8-4bd6-b09b-6e067cf0ceed" xsi:nil="true"/>
    <Has_Teacher_Only_SectionGroup xmlns="dfd6ef6e-d3c8-4bd6-b09b-6e067cf0ceed" xsi:nil="true"/>
    <Invited_Students xmlns="dfd6ef6e-d3c8-4bd6-b09b-6e067cf0ceed" xsi:nil="true"/>
    <DefaultSectionNames xmlns="dfd6ef6e-d3c8-4bd6-b09b-6e067cf0ceed" xsi:nil="true"/>
    <Teachers xmlns="dfd6ef6e-d3c8-4bd6-b09b-6e067cf0ceed">
      <UserInfo>
        <DisplayName/>
        <AccountId xsi:nil="true"/>
        <AccountType/>
      </UserInfo>
    </Teachers>
    <lcf76f155ced4ddcb4097134ff3c332f xmlns="dfd6ef6e-d3c8-4bd6-b09b-6e067cf0ceed">
      <Terms xmlns="http://schemas.microsoft.com/office/infopath/2007/PartnerControls"/>
    </lcf76f155ced4ddcb4097134ff3c332f>
    <AppVersion xmlns="dfd6ef6e-d3c8-4bd6-b09b-6e067cf0ceed" xsi:nil="true"/>
    <Teams_Channel_Section_Location xmlns="dfd6ef6e-d3c8-4bd6-b09b-6e067cf0ceed" xsi:nil="true"/>
    <CultureName xmlns="dfd6ef6e-d3c8-4bd6-b09b-6e067cf0ceed" xsi:nil="true"/>
    <Owner xmlns="dfd6ef6e-d3c8-4bd6-b09b-6e067cf0ceed">
      <UserInfo>
        <DisplayName/>
        <AccountId xsi:nil="true"/>
        <AccountType/>
      </UserInfo>
    </Owner>
    <Students xmlns="dfd6ef6e-d3c8-4bd6-b09b-6e067cf0ceed">
      <UserInfo>
        <DisplayName/>
        <AccountId xsi:nil="true"/>
        <AccountType/>
      </UserInfo>
    </Students>
    <LMS_Mappings xmlns="dfd6ef6e-d3c8-4bd6-b09b-6e067cf0ceed" xsi:nil="true"/>
    <NotebookType xmlns="dfd6ef6e-d3c8-4bd6-b09b-6e067cf0ceed" xsi:nil="true"/>
    <FolderType xmlns="dfd6ef6e-d3c8-4bd6-b09b-6e067cf0ceed" xsi:nil="true"/>
    <Student_Groups xmlns="dfd6ef6e-d3c8-4bd6-b09b-6e067cf0ceed">
      <UserInfo>
        <DisplayName/>
        <AccountId xsi:nil="true"/>
        <AccountType/>
      </UserInfo>
    </Student_Groups>
    <Distribution_Groups xmlns="dfd6ef6e-d3c8-4bd6-b09b-6e067cf0ceed" xsi:nil="true"/>
    <TaxCatchAll xmlns="d9cff194-f3b7-49a5-95be-43418b9b64ee" xsi:nil="true"/>
    <TeamsChannelId xmlns="dfd6ef6e-d3c8-4bd6-b09b-6e067cf0ceed" xsi:nil="true"/>
    <IsNotebookLocked xmlns="dfd6ef6e-d3c8-4bd6-b09b-6e067cf0ceed" xsi:nil="true"/>
    <Self_Registration_Enabled xmlns="dfd6ef6e-d3c8-4bd6-b09b-6e067cf0ceed" xsi:nil="true"/>
    <Invited_Teachers xmlns="dfd6ef6e-d3c8-4bd6-b09b-6e067cf0ceed" xsi:nil="true"/>
    <Is_Collaboration_Space_Locked xmlns="dfd6ef6e-d3c8-4bd6-b09b-6e067cf0cee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1AA07F2D7ACB41BC848B7566993D72" ma:contentTypeVersion="39" ma:contentTypeDescription="Create a new document." ma:contentTypeScope="" ma:versionID="e383658e04ed7e862ae5451bea935a16">
  <xsd:schema xmlns:xsd="http://www.w3.org/2001/XMLSchema" xmlns:xs="http://www.w3.org/2001/XMLSchema" xmlns:p="http://schemas.microsoft.com/office/2006/metadata/properties" xmlns:ns2="dfd6ef6e-d3c8-4bd6-b09b-6e067cf0ceed" xmlns:ns3="d9cff194-f3b7-49a5-95be-43418b9b64ee" targetNamespace="http://schemas.microsoft.com/office/2006/metadata/properties" ma:root="true" ma:fieldsID="783555f8a3e3bcb3f5e2bb995c001818" ns2:_="" ns3:_="">
    <xsd:import namespace="dfd6ef6e-d3c8-4bd6-b09b-6e067cf0ceed"/>
    <xsd:import namespace="d9cff194-f3b7-49a5-95be-43418b9b64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Teachers" minOccurs="0"/>
                <xsd:element ref="ns2:Students" minOccurs="0"/>
                <xsd:element ref="ns2:Student_Groups" minOccurs="0"/>
                <xsd:element ref="ns2:Distribution_Groups" minOccurs="0"/>
                <xsd:element ref="ns2:LMS_Mappings" minOccurs="0"/>
                <xsd:element ref="ns2:Invited_Teachers" minOccurs="0"/>
                <xsd:element ref="ns2:Invited_Students" minOccurs="0"/>
                <xsd:element ref="ns2:Self_Registration_Enabled" minOccurs="0"/>
                <xsd:element ref="ns2:Has_Teacher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6ef6e-d3c8-4bd6-b09b-6e067cf0ce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Teams_Channel_Section_Location" ma:index="40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3" nillable="true" ma:taxonomy="true" ma:internalName="lcf76f155ced4ddcb4097134ff3c332f" ma:taxonomyFieldName="MediaServiceImageTags" ma:displayName="Image Tags" ma:readOnly="false" ma:fieldId="{5cf76f15-5ced-4ddc-b409-7134ff3c332f}" ma:taxonomyMulti="true" ma:sspId="eb5c5ba2-2e01-4848-bc7b-1a3e52a574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ff194-f3b7-49a5-95be-43418b9b6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4" nillable="true" ma:displayName="Taxonomy Catch All Column" ma:hidden="true" ma:list="{dc530a3b-c169-4dc6-8d70-ac2eb4138972}" ma:internalName="TaxCatchAll" ma:showField="CatchAllData" ma:web="d9cff194-f3b7-49a5-95be-43418b9b64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4EED2D-C894-47C4-9CDD-55EC03B2713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dfd6ef6e-d3c8-4bd6-b09b-6e067cf0ceed"/>
    <ds:schemaRef ds:uri="d9cff194-f3b7-49a5-95be-43418b9b64ee"/>
  </ds:schemaRefs>
</ds:datastoreItem>
</file>

<file path=customXml/itemProps2.xml><?xml version="1.0" encoding="utf-8"?>
<ds:datastoreItem xmlns:ds="http://schemas.openxmlformats.org/officeDocument/2006/customXml" ds:itemID="{28431A9B-4B87-4F2F-AB9E-CAE6A6729B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3537C1-DC3B-457A-87B6-CAACD04C98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d6ef6e-d3c8-4bd6-b09b-6e067cf0ceed"/>
    <ds:schemaRef ds:uri="d9cff194-f3b7-49a5-95be-43418b9b6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Open house presentation</Template>
  <TotalTime>2454</TotalTime>
  <Words>574</Words>
  <Application>Microsoft Office PowerPoint</Application>
  <PresentationFormat>Widescreen</PresentationFormat>
  <Paragraphs>145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Kristen ITC</vt:lpstr>
      <vt:lpstr>Quire Sans</vt:lpstr>
      <vt:lpstr>SassoonPrimaryInfant</vt:lpstr>
      <vt:lpstr>Office Theme</vt:lpstr>
      <vt:lpstr>King Edwin Primary and Nursery School </vt:lpstr>
      <vt:lpstr>Welcome Parents!</vt:lpstr>
      <vt:lpstr>School Values </vt:lpstr>
      <vt:lpstr>Fox class</vt:lpstr>
      <vt:lpstr>Badger class</vt:lpstr>
      <vt:lpstr>Should you need us… </vt:lpstr>
      <vt:lpstr>uniform</vt:lpstr>
      <vt:lpstr>dates</vt:lpstr>
      <vt:lpstr>Curriculum areas and expectations </vt:lpstr>
      <vt:lpstr>Phonics</vt:lpstr>
      <vt:lpstr>Phonics booklets</vt:lpstr>
      <vt:lpstr>examples</vt:lpstr>
      <vt:lpstr>Sound mat 1</vt:lpstr>
      <vt:lpstr>Sound mat 2</vt:lpstr>
      <vt:lpstr>Keeping you informed</vt:lpstr>
      <vt:lpstr>PowerPoint Presentation</vt:lpstr>
      <vt:lpstr>PowerPoint Presentation</vt:lpstr>
      <vt:lpstr>Forest School</vt:lpstr>
      <vt:lpstr>Reception Baseline Assessment</vt:lpstr>
      <vt:lpstr>PowerPoint Presentation</vt:lpstr>
      <vt:lpstr>Communication</vt:lpstr>
      <vt:lpstr>School milk, school dinner, snack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 Edwin Primary and Nursery School</dc:title>
  <dc:creator>S Sharp</dc:creator>
  <cp:lastModifiedBy>S Sharp</cp:lastModifiedBy>
  <cp:revision>49</cp:revision>
  <dcterms:created xsi:type="dcterms:W3CDTF">2023-05-18T09:36:39Z</dcterms:created>
  <dcterms:modified xsi:type="dcterms:W3CDTF">2024-06-19T14:18:00Z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0x010100091AA07F2D7ACB41BC848B7566993D72</vt:lpwstr>
  </property>
  <property fmtid="{D5CDD505-2E9C-101B-9397-08002B2CF9AE}" pid="3" name="MediaServiceImageTags">
    <vt:lpwstr/>
  </property>
</Properties>
</file>