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289" r:id="rId5"/>
    <p:sldId id="290" r:id="rId6"/>
    <p:sldId id="299" r:id="rId7"/>
    <p:sldId id="302" r:id="rId8"/>
    <p:sldId id="304" r:id="rId9"/>
    <p:sldId id="310" r:id="rId10"/>
    <p:sldId id="309" r:id="rId11"/>
    <p:sldId id="301" r:id="rId12"/>
    <p:sldId id="293" r:id="rId13"/>
    <p:sldId id="311" r:id="rId14"/>
    <p:sldId id="294" r:id="rId15"/>
    <p:sldId id="305" r:id="rId16"/>
    <p:sldId id="303" r:id="rId17"/>
    <p:sldId id="307" r:id="rId18"/>
    <p:sldId id="306" r:id="rId19"/>
    <p:sldId id="300" r:id="rId20"/>
    <p:sldId id="312" r:id="rId21"/>
    <p:sldId id="308" r:id="rId22"/>
    <p:sldId id="281" r:id="rId23"/>
    <p:sldId id="280" r:id="rId24"/>
    <p:sldId id="297" r:id="rId25"/>
  </p:sldIdLst>
  <p:sldSz cx="12192000" cy="6858000"/>
  <p:notesSz cx="6858000" cy="9144000"/>
  <p:defaultTextStyle>
    <a:defPPr rtl="0"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4" userDrawn="1">
          <p15:clr>
            <a:srgbClr val="A4A3A4"/>
          </p15:clr>
        </p15:guide>
        <p15:guide id="2" pos="576" userDrawn="1">
          <p15:clr>
            <a:srgbClr val="A4A3A4"/>
          </p15:clr>
        </p15:guide>
        <p15:guide id="8" orient="horz" pos="3744" userDrawn="1">
          <p15:clr>
            <a:srgbClr val="A4A3A4"/>
          </p15:clr>
        </p15:guide>
        <p15:guide id="9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725" autoAdjust="0"/>
  </p:normalViewPr>
  <p:slideViewPr>
    <p:cSldViewPr snapToGrid="0" showGuides="1">
      <p:cViewPr>
        <p:scale>
          <a:sx n="86" d="100"/>
          <a:sy n="86" d="100"/>
        </p:scale>
        <p:origin x="562" y="48"/>
      </p:cViewPr>
      <p:guideLst>
        <p:guide orient="horz" pos="1344"/>
        <p:guide pos="576"/>
        <p:guide orient="horz" pos="3744"/>
        <p:guide pos="3840"/>
      </p:guideLst>
    </p:cSldViewPr>
  </p:slideViewPr>
  <p:outlineViewPr>
    <p:cViewPr>
      <p:scale>
        <a:sx n="33" d="100"/>
        <a:sy n="33" d="100"/>
      </p:scale>
      <p:origin x="0" y="-593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1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65DC31D-6BBA-1E40-9A7E-1FE0A421F3A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09E10C-1649-9148-9887-C4B5DF38CEE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303C75D-86F0-4CEF-A65C-688C22C6B2B3}" type="datetime1">
              <a:rPr lang="en-GB" smtClean="0"/>
              <a:t>21/06/2023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09E7DC-2FE3-FA48-929A-C3D3179E1EA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F40692-4B9B-A444-A85B-911AF05DE37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FF0D8CC-6079-CB40-AF25-90B118481B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361633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CCBCFB-06C4-4640-BB18-114DB013A53C}" type="datetime1">
              <a:rPr lang="en-GB" noProof="1" smtClean="0"/>
              <a:t>21/06/2023</a:t>
            </a:fld>
            <a:endParaRPr lang="en-GB" noProof="1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 noProof="1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n-GB" noProof="1"/>
              <a:t>Click to edit Master text styles</a:t>
            </a:r>
          </a:p>
          <a:p>
            <a:pPr lvl="1" rtl="0"/>
            <a:r>
              <a:rPr lang="en-GB" noProof="1"/>
              <a:t>Second level</a:t>
            </a:r>
          </a:p>
          <a:p>
            <a:pPr lvl="2" rtl="0"/>
            <a:r>
              <a:rPr lang="en-GB" noProof="1"/>
              <a:t>Third level</a:t>
            </a:r>
          </a:p>
          <a:p>
            <a:pPr lvl="3" rtl="0"/>
            <a:r>
              <a:rPr lang="en-GB" noProof="1"/>
              <a:t>Quarter level</a:t>
            </a:r>
          </a:p>
          <a:p>
            <a:pPr lvl="4" rtl="0"/>
            <a:r>
              <a:rPr lang="en-GB" noProof="1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 noProof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AC4BC9A-56BB-44A7-8CF5-84C4413460D0}" type="slidenum">
              <a:rPr lang="en-GB" noProof="1" dirty="0" smtClean="0"/>
              <a:t>‹#›</a:t>
            </a:fld>
            <a:endParaRPr lang="en-GB" noProof="1"/>
          </a:p>
        </p:txBody>
      </p:sp>
    </p:spTree>
    <p:extLst>
      <p:ext uri="{BB962C8B-B14F-4D97-AF65-F5344CB8AC3E}">
        <p14:creationId xmlns:p14="http://schemas.microsoft.com/office/powerpoint/2010/main" val="35180057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AC4BC9A-56BB-44A7-8CF5-84C4413460D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50074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AC4BC9A-56BB-44A7-8CF5-84C4413460D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63640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noProof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AC4BC9A-56BB-44A7-8CF5-84C4413460D0}" type="slidenum">
              <a:rPr lang="en-GB" noProof="1" smtClean="0"/>
              <a:t>11</a:t>
            </a:fld>
            <a:endParaRPr lang="en-GB" noProof="1"/>
          </a:p>
        </p:txBody>
      </p:sp>
    </p:spTree>
    <p:extLst>
      <p:ext uri="{BB962C8B-B14F-4D97-AF65-F5344CB8AC3E}">
        <p14:creationId xmlns:p14="http://schemas.microsoft.com/office/powerpoint/2010/main" val="18469858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AC4BC9A-56BB-44A7-8CF5-84C4413460D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35177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AC4BC9A-56BB-44A7-8CF5-84C4413460D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81675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AC4BC9A-56BB-44A7-8CF5-84C4413460D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82275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AC4BC9A-56BB-44A7-8CF5-84C4413460D0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01131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AC4BC9A-56BB-44A7-8CF5-84C4413460D0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54349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AC4BC9A-56BB-44A7-8CF5-84C4413460D0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82310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AC4BC9A-56BB-44A7-8CF5-84C4413460D0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93922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AC4BC9A-56BB-44A7-8CF5-84C4413460D0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1254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AC4BC9A-56BB-44A7-8CF5-84C4413460D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1550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AC4BC9A-56BB-44A7-8CF5-84C4413460D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17423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AC4BC9A-56BB-44A7-8CF5-84C4413460D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7802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AC4BC9A-56BB-44A7-8CF5-84C4413460D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1876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AC4BC9A-56BB-44A7-8CF5-84C4413460D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25746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AC4BC9A-56BB-44A7-8CF5-84C4413460D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70950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AC4BC9A-56BB-44A7-8CF5-84C4413460D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34495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AC4BC9A-56BB-44A7-8CF5-84C4413460D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5979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ised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0ADDF-D82C-4780-9143-87E5F529D8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8648" y="813816"/>
            <a:ext cx="6400800" cy="640080"/>
          </a:xfrm>
        </p:spPr>
        <p:txBody>
          <a:bodyPr rtlCol="0"/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Add text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12B550A-AB53-4D15-A89E-6EEBB5151B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41448" y="1655064"/>
            <a:ext cx="7315200" cy="1143000"/>
          </a:xfrm>
        </p:spPr>
        <p:txBody>
          <a:bodyPr rtlCol="0"/>
          <a:lstStyle>
            <a:lvl1pPr algn="ctr">
              <a:defRPr sz="800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Add text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CDE1EB1-91FE-4CB8-81BD-5BBBFC22C6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98648" y="3027707"/>
            <a:ext cx="6858000" cy="640080"/>
          </a:xfrm>
        </p:spPr>
        <p:txBody>
          <a:bodyPr rtlCol="0"/>
          <a:lstStyle>
            <a:lvl1pPr algn="ctr"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1860281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E11DAB-71A2-44C9-B830-25E19DC583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1"/>
            <a:ext cx="6400800" cy="685800"/>
          </a:xfrm>
        </p:spPr>
        <p:txBody>
          <a:bodyPr rtlCol="0">
            <a:no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GB" noProof="0"/>
              <a:t>Add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F9B5FD0-EA88-4EA1-89FF-A0346C36D9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4400" y="2203704"/>
            <a:ext cx="6400800" cy="4206240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7116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EE24C-B229-452F-B387-BA3429761C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89119" y="946653"/>
            <a:ext cx="6857999" cy="653547"/>
          </a:xfrm>
        </p:spPr>
        <p:txBody>
          <a:bodyPr rtlCol="0">
            <a:norm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GB" noProof="0"/>
              <a:t>Add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FCEFA7B-7934-4EAA-8C20-7D9B03B9E5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89120" y="1981933"/>
            <a:ext cx="6858000" cy="4233672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2930501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3E35BBCA-FB90-42AF-995A-AA6CE87BD6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3643"/>
          <a:stretch>
            <a:fillRect/>
          </a:stretch>
        </p:blipFill>
        <p:spPr>
          <a:xfrm>
            <a:off x="914400" y="466647"/>
            <a:ext cx="10563726" cy="6391353"/>
          </a:xfrm>
          <a:custGeom>
            <a:avLst/>
            <a:gdLst>
              <a:gd name="connsiteX0" fmla="*/ 0 w 10563726"/>
              <a:gd name="connsiteY0" fmla="*/ 0 h 6391353"/>
              <a:gd name="connsiteX1" fmla="*/ 10563726 w 10563726"/>
              <a:gd name="connsiteY1" fmla="*/ 0 h 6391353"/>
              <a:gd name="connsiteX2" fmla="*/ 10563726 w 10563726"/>
              <a:gd name="connsiteY2" fmla="*/ 6391353 h 6391353"/>
              <a:gd name="connsiteX3" fmla="*/ 0 w 10563726"/>
              <a:gd name="connsiteY3" fmla="*/ 6391353 h 6391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63726" h="6391353">
                <a:moveTo>
                  <a:pt x="0" y="0"/>
                </a:moveTo>
                <a:lnTo>
                  <a:pt x="10563726" y="0"/>
                </a:lnTo>
                <a:lnTo>
                  <a:pt x="10563726" y="6391353"/>
                </a:lnTo>
                <a:lnTo>
                  <a:pt x="0" y="6391353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F399BE-6A96-4D58-AF62-861F9AE20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31718" y="1460692"/>
            <a:ext cx="7772402" cy="685800"/>
          </a:xfrm>
        </p:spPr>
        <p:txBody>
          <a:bodyPr rtlCol="0">
            <a:norm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GB" noProof="0"/>
              <a:t>Add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AE12991-70DA-442D-98F3-6739146463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31720" y="2724912"/>
            <a:ext cx="7772401" cy="3657600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Add text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F778D16-894A-4379-8B5B-DC24234515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3021930" y="2240374"/>
            <a:ext cx="6148139" cy="19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29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5106A418-68CC-4D3D-9032-696498842F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1"/>
            <a:ext cx="6400800" cy="685800"/>
          </a:xfrm>
        </p:spPr>
        <p:txBody>
          <a:bodyPr rtlCol="0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Add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E93C440-01C8-4E08-A98E-D76F10D08B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1913064"/>
            <a:ext cx="6858001" cy="4279392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n-GB" noProof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560476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7AA20A23-A33B-4A1B-9162-707282E535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5602"/>
          <a:stretch>
            <a:fillRect/>
          </a:stretch>
        </p:blipFill>
        <p:spPr>
          <a:xfrm>
            <a:off x="1066800" y="523183"/>
            <a:ext cx="10058400" cy="6334817"/>
          </a:xfrm>
          <a:custGeom>
            <a:avLst/>
            <a:gdLst>
              <a:gd name="connsiteX0" fmla="*/ 0 w 10058400"/>
              <a:gd name="connsiteY0" fmla="*/ 0 h 6334817"/>
              <a:gd name="connsiteX1" fmla="*/ 10058400 w 10058400"/>
              <a:gd name="connsiteY1" fmla="*/ 0 h 6334817"/>
              <a:gd name="connsiteX2" fmla="*/ 10058400 w 10058400"/>
              <a:gd name="connsiteY2" fmla="*/ 6334817 h 6334817"/>
              <a:gd name="connsiteX3" fmla="*/ 0 w 10058400"/>
              <a:gd name="connsiteY3" fmla="*/ 6334817 h 6334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8400" h="6334817">
                <a:moveTo>
                  <a:pt x="0" y="0"/>
                </a:moveTo>
                <a:lnTo>
                  <a:pt x="10058400" y="0"/>
                </a:lnTo>
                <a:lnTo>
                  <a:pt x="10058400" y="6334817"/>
                </a:lnTo>
                <a:lnTo>
                  <a:pt x="0" y="6334817"/>
                </a:lnTo>
                <a:close/>
              </a:path>
            </a:pathLst>
          </a:cu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136F446-5EA3-48C4-AA8D-AB9850B03B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31718" y="1460692"/>
            <a:ext cx="7772402" cy="685800"/>
          </a:xfrm>
        </p:spPr>
        <p:txBody>
          <a:bodyPr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GB" noProof="0"/>
              <a:t>Add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6B70600-CFB5-4805-BC68-5AE22166B5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31720" y="2951305"/>
            <a:ext cx="7772400" cy="3456432"/>
          </a:xfrm>
        </p:spPr>
        <p:txBody>
          <a:bodyPr rtlCol="0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Add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9C8060D-32CA-4A3C-9EAF-A2D3801AB8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3021930" y="2240374"/>
            <a:ext cx="6148139" cy="19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0225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2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CC92641-A8C8-41F9-8E1C-7C929693C6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89119" y="946653"/>
            <a:ext cx="6857999" cy="653547"/>
          </a:xfrm>
        </p:spPr>
        <p:txBody>
          <a:bodyPr rtlCol="0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Add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7CC55B6-E9DA-4B68-A0D8-957F46B465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89120" y="2062956"/>
            <a:ext cx="6858000" cy="4233672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n-GB" noProof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2630451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C6103AFC-AC4C-4756-AEEE-B0D669AC8C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4880"/>
          <a:stretch>
            <a:fillRect/>
          </a:stretch>
        </p:blipFill>
        <p:spPr>
          <a:xfrm>
            <a:off x="878302" y="469222"/>
            <a:ext cx="10424160" cy="6388778"/>
          </a:xfrm>
          <a:custGeom>
            <a:avLst/>
            <a:gdLst>
              <a:gd name="connsiteX0" fmla="*/ 0 w 10424160"/>
              <a:gd name="connsiteY0" fmla="*/ 0 h 6388778"/>
              <a:gd name="connsiteX1" fmla="*/ 10424160 w 10424160"/>
              <a:gd name="connsiteY1" fmla="*/ 0 h 6388778"/>
              <a:gd name="connsiteX2" fmla="*/ 10424160 w 10424160"/>
              <a:gd name="connsiteY2" fmla="*/ 6388778 h 6388778"/>
              <a:gd name="connsiteX3" fmla="*/ 0 w 10424160"/>
              <a:gd name="connsiteY3" fmla="*/ 6388778 h 6388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24160" h="6388778">
                <a:moveTo>
                  <a:pt x="0" y="0"/>
                </a:moveTo>
                <a:lnTo>
                  <a:pt x="10424160" y="0"/>
                </a:lnTo>
                <a:lnTo>
                  <a:pt x="10424160" y="6388778"/>
                </a:lnTo>
                <a:lnTo>
                  <a:pt x="0" y="6388778"/>
                </a:lnTo>
                <a:close/>
              </a:path>
            </a:pathLst>
          </a:cu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4604EF9-570E-48F5-BA06-DEB9EB7F7D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7599" y="1460692"/>
            <a:ext cx="6857999" cy="685800"/>
          </a:xfrm>
        </p:spPr>
        <p:txBody>
          <a:bodyPr rtlCol="0">
            <a:norm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GB" noProof="0"/>
              <a:t>Add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0B30880-FB83-4FD8-B7A4-675D68A479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7600" y="2438570"/>
            <a:ext cx="6858000" cy="3950208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n-GB" noProof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8381839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6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9217F-AEA9-4305-8300-B917DC9BE2DE}" type="datetimeFigureOut">
              <a:rPr lang="en-GB" smtClean="0"/>
              <a:t>21/06/2023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3E86E-C0EC-4254-AD55-57BC326EC5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5913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9775E2-26ED-4CEF-94F6-7C85D113D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46653"/>
            <a:ext cx="100584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F32AB5-76E2-49F4-96EE-B419AF1F03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2294859"/>
            <a:ext cx="10058400" cy="37209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Quarter level</a:t>
            </a:r>
          </a:p>
          <a:p>
            <a:pPr lvl="4" rtl="0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60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7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8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6" userDrawn="1">
          <p15:clr>
            <a:srgbClr val="F26B43"/>
          </p15:clr>
        </p15:guide>
        <p15:guide id="2" pos="576" userDrawn="1">
          <p15:clr>
            <a:srgbClr val="F26B43"/>
          </p15:clr>
        </p15:guide>
        <p15:guide id="3" pos="7104" userDrawn="1">
          <p15:clr>
            <a:srgbClr val="F26B43"/>
          </p15:clr>
        </p15:guide>
        <p15:guide id="4" orient="horz" pos="3744" userDrawn="1">
          <p15:clr>
            <a:srgbClr val="F26B43"/>
          </p15:clr>
        </p15:guide>
        <p15:guide id="5" pos="2760" userDrawn="1">
          <p15:clr>
            <a:srgbClr val="F26B43"/>
          </p15:clr>
        </p15:guide>
        <p15:guide id="6" pos="4944" userDrawn="1">
          <p15:clr>
            <a:srgbClr val="F26B43"/>
          </p15:clr>
        </p15:guide>
        <p15:guide id="7" orient="horz" pos="40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jpg"/><Relationship Id="rId4" Type="http://schemas.openxmlformats.org/officeDocument/2006/relationships/image" Target="../media/image43.png"/><Relationship Id="rId9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hello@thelimetrees.co.uk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2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1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31.JP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1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7E3D5-B129-455A-8D61-5DE355CFB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rtl="0"/>
            <a:r>
              <a:rPr lang="en-GB" noProof="1">
                <a:latin typeface="+mj-lt"/>
              </a:rPr>
              <a:t>King Edwin Primary and Nursery School</a:t>
            </a:r>
            <a:br>
              <a:rPr lang="en-GB" noProof="1">
                <a:latin typeface="+mj-lt"/>
              </a:rPr>
            </a:br>
            <a:endParaRPr lang="en-GB" noProof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E512D6-1B42-4E1C-AEE3-478A340AC1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41448" y="1655064"/>
            <a:ext cx="8540230" cy="1143000"/>
          </a:xfrm>
        </p:spPr>
        <p:txBody>
          <a:bodyPr rtlCol="0">
            <a:normAutofit fontScale="55000" lnSpcReduction="20000"/>
          </a:bodyPr>
          <a:lstStyle/>
          <a:p>
            <a:pPr rtl="0"/>
            <a:r>
              <a:rPr lang="en-GB" noProof="1"/>
              <a:t>Parent Information Evening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B348B4-1179-40C0-B903-717D79F0A3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n-US" noProof="1"/>
              <a:t>T</a:t>
            </a:r>
            <a:r>
              <a:rPr lang="en-GB" noProof="1"/>
              <a:t>hursday, 29</a:t>
            </a:r>
            <a:r>
              <a:rPr lang="en-GB" baseline="30000" noProof="1"/>
              <a:t>th</a:t>
            </a:r>
            <a:r>
              <a:rPr lang="en-GB" noProof="1"/>
              <a:t> June 4:30pm</a:t>
            </a:r>
          </a:p>
        </p:txBody>
      </p:sp>
      <p:pic>
        <p:nvPicPr>
          <p:cNvPr id="12" name="Graphic 11" descr="Illustration of a pencil character ">
            <a:extLst>
              <a:ext uri="{FF2B5EF4-FFF2-40B4-BE49-F238E27FC236}">
                <a16:creationId xmlns:a16="http://schemas.microsoft.com/office/drawing/2014/main" id="{937FAC84-23F1-401F-A313-68AD63D601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077964">
            <a:off x="1811563" y="4144102"/>
            <a:ext cx="1155789" cy="1971643"/>
          </a:xfrm>
          <a:prstGeom prst="rect">
            <a:avLst/>
          </a:prstGeom>
        </p:spPr>
      </p:pic>
      <p:pic>
        <p:nvPicPr>
          <p:cNvPr id="8" name="Graphic 7" descr="Illustration of a blue bag of school supplies character ">
            <a:extLst>
              <a:ext uri="{FF2B5EF4-FFF2-40B4-BE49-F238E27FC236}">
                <a16:creationId xmlns:a16="http://schemas.microsoft.com/office/drawing/2014/main" id="{F3A63EAE-D921-4D74-B1C8-6D0E847DFD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22560" y="4391095"/>
            <a:ext cx="2483858" cy="1709233"/>
          </a:xfrm>
          <a:prstGeom prst="rect">
            <a:avLst/>
          </a:prstGeom>
        </p:spPr>
      </p:pic>
      <p:pic>
        <p:nvPicPr>
          <p:cNvPr id="10" name="Graphic 9" descr="Illustration of a purple book character ">
            <a:extLst>
              <a:ext uri="{FF2B5EF4-FFF2-40B4-BE49-F238E27FC236}">
                <a16:creationId xmlns:a16="http://schemas.microsoft.com/office/drawing/2014/main" id="{8A4FC9B1-AAE5-49E7-9209-B1CD7DC8CD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6269620" y="4059937"/>
            <a:ext cx="1775352" cy="2059055"/>
          </a:xfrm>
          <a:prstGeom prst="rect">
            <a:avLst/>
          </a:prstGeom>
        </p:spPr>
      </p:pic>
      <p:pic>
        <p:nvPicPr>
          <p:cNvPr id="6" name="Graphic 5" descr="Illustration of a globe character ">
            <a:extLst>
              <a:ext uri="{FF2B5EF4-FFF2-40B4-BE49-F238E27FC236}">
                <a16:creationId xmlns:a16="http://schemas.microsoft.com/office/drawing/2014/main" id="{A1CF0450-3738-4D52-BF18-A90C1F16AC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408174" y="4442978"/>
            <a:ext cx="2213723" cy="174884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470AFDD-DA92-4C6A-D5C3-67B293925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09" y="791618"/>
            <a:ext cx="2236089" cy="2236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7550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D4A52C-1616-4DE9-8F38-FB14C8732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209" y="635069"/>
            <a:ext cx="4509236" cy="11391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 noProof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Forest School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163D03-0474-4A43-A81C-E7FC3027F2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0992" y="1941362"/>
            <a:ext cx="4492454" cy="241909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Wednesday mornings</a:t>
            </a:r>
            <a:endParaRPr lang="en-US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On site in our designated area</a:t>
            </a:r>
            <a:endParaRPr lang="en-US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noProof="1">
                <a:solidFill>
                  <a:schemeClr val="tx1"/>
                </a:solidFill>
              </a:rPr>
              <a:t>Borrow waterproofs and wellies or bring your own in a bag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noProof="1">
                <a:solidFill>
                  <a:schemeClr val="tx1"/>
                </a:solidFill>
              </a:rPr>
              <a:t>Make sure your child’s name is on EVERYTHING</a:t>
            </a:r>
          </a:p>
        </p:txBody>
      </p:sp>
      <p:sp>
        <p:nvSpPr>
          <p:cNvPr id="7175" name="Oval 7174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9615" y="197110"/>
            <a:ext cx="2020824" cy="2020824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D75C3D-C70C-1E57-0C08-4734266BD3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939" r="6" b="9566"/>
          <a:stretch/>
        </p:blipFill>
        <p:spPr>
          <a:xfrm>
            <a:off x="5714207" y="361702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177" name="Freeform: Shape 7176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-1626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79" name="Oval 7178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1428" y="2550745"/>
            <a:ext cx="3072384" cy="3072384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Cartoon of a person in a tree with animals&#10;&#10;Description automatically generated with low confidence">
            <a:extLst>
              <a:ext uri="{FF2B5EF4-FFF2-40B4-BE49-F238E27FC236}">
                <a16:creationId xmlns:a16="http://schemas.microsoft.com/office/drawing/2014/main" id="{85370F7F-52B6-F18F-A8B3-9DF7A4B729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5886020" y="2715337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pic>
        <p:nvPicPr>
          <p:cNvPr id="4" name="Picture 3" descr="wordml://02000103.jpg">
            <a:extLst>
              <a:ext uri="{FF2B5EF4-FFF2-40B4-BE49-F238E27FC236}">
                <a16:creationId xmlns:a16="http://schemas.microsoft.com/office/drawing/2014/main" id="{213783CB-C746-2FED-30D5-A5063FBC79AB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6" r="4477" b="4"/>
          <a:stretch/>
        </p:blipFill>
        <p:spPr bwMode="auto">
          <a:xfrm>
            <a:off x="8278624" y="2"/>
            <a:ext cx="3913376" cy="3281569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181" name="Freeform: Shape 7180">
            <a:extLst>
              <a:ext uri="{FF2B5EF4-FFF2-40B4-BE49-F238E27FC236}">
                <a16:creationId xmlns:a16="http://schemas.microsoft.com/office/drawing/2014/main" id="{CDC29AC1-2821-4FCC-B597-88DAF39C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53162" y="4604085"/>
            <a:ext cx="4281112" cy="2253913"/>
          </a:xfrm>
          <a:custGeom>
            <a:avLst/>
            <a:gdLst>
              <a:gd name="connsiteX0" fmla="*/ 2140556 w 4281112"/>
              <a:gd name="connsiteY0" fmla="*/ 0 h 2253913"/>
              <a:gd name="connsiteX1" fmla="*/ 4281112 w 4281112"/>
              <a:gd name="connsiteY1" fmla="*/ 2140556 h 2253913"/>
              <a:gd name="connsiteX2" fmla="*/ 4275388 w 4281112"/>
              <a:gd name="connsiteY2" fmla="*/ 2253913 h 2253913"/>
              <a:gd name="connsiteX3" fmla="*/ 5724 w 4281112"/>
              <a:gd name="connsiteY3" fmla="*/ 2253913 h 2253913"/>
              <a:gd name="connsiteX4" fmla="*/ 0 w 4281112"/>
              <a:gd name="connsiteY4" fmla="*/ 2140556 h 2253913"/>
              <a:gd name="connsiteX5" fmla="*/ 2140556 w 4281112"/>
              <a:gd name="connsiteY5" fmla="*/ 0 h 225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1112" h="2253913">
                <a:moveTo>
                  <a:pt x="2140556" y="0"/>
                </a:moveTo>
                <a:cubicBezTo>
                  <a:pt x="3322752" y="0"/>
                  <a:pt x="4281112" y="958360"/>
                  <a:pt x="4281112" y="2140556"/>
                </a:cubicBezTo>
                <a:lnTo>
                  <a:pt x="4275388" y="2253913"/>
                </a:lnTo>
                <a:lnTo>
                  <a:pt x="5724" y="2253913"/>
                </a:lnTo>
                <a:lnTo>
                  <a:pt x="0" y="2140556"/>
                </a:lnTo>
                <a:cubicBezTo>
                  <a:pt x="0" y="958360"/>
                  <a:pt x="958360" y="0"/>
                  <a:pt x="2140556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DB881A-A81B-92C5-17CC-CE95D77A764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3" r="5" b="27237"/>
          <a:stretch/>
        </p:blipFill>
        <p:spPr bwMode="auto">
          <a:xfrm>
            <a:off x="1853516" y="4784940"/>
            <a:ext cx="3950208" cy="2088462"/>
          </a:xfrm>
          <a:custGeom>
            <a:avLst/>
            <a:gdLst/>
            <a:ahLst/>
            <a:cxnLst/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183" name="Freeform: Shape 7182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70" name="Picture 2" descr="Image">
            <a:extLst>
              <a:ext uri="{FF2B5EF4-FFF2-40B4-BE49-F238E27FC236}">
                <a16:creationId xmlns:a16="http://schemas.microsoft.com/office/drawing/2014/main" id="{E87D5B3A-8034-F537-B057-6617F16FD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3" r="-3" b="8338"/>
          <a:stretch/>
        </p:blipFill>
        <p:spPr bwMode="auto">
          <a:xfrm>
            <a:off x="9009416" y="4131546"/>
            <a:ext cx="3178912" cy="2726454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95C6DF-94A6-4386-B18B-85AB4BDEF28C}"/>
              </a:ext>
            </a:extLst>
          </p:cNvPr>
          <p:cNvSpPr txBox="1"/>
          <p:nvPr/>
        </p:nvSpPr>
        <p:spPr>
          <a:xfrm>
            <a:off x="6956210" y="455521"/>
            <a:ext cx="1790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dirty="0"/>
              <a:t>JS</a:t>
            </a:r>
          </a:p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8477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B7C4AF-BB0C-400D-A8AA-F137B0266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2819" y="525430"/>
            <a:ext cx="8113393" cy="653547"/>
          </a:xfrm>
        </p:spPr>
        <p:txBody>
          <a:bodyPr rtlCol="0">
            <a:normAutofit/>
          </a:bodyPr>
          <a:lstStyle/>
          <a:p>
            <a:pPr rtl="0"/>
            <a:r>
              <a:rPr lang="en-GB" noProof="1"/>
              <a:t>Communication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62FEA6-8248-4738-93E1-2DBD6D4DB6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61786" y="1947209"/>
            <a:ext cx="4536490" cy="2783980"/>
          </a:xfrm>
        </p:spPr>
        <p:txBody>
          <a:bodyPr rtlCol="0">
            <a:normAutofit/>
          </a:bodyPr>
          <a:lstStyle/>
          <a:p>
            <a:pPr algn="l" rtl="0">
              <a:lnSpc>
                <a:spcPts val="2800"/>
              </a:lnSpc>
            </a:pPr>
            <a:r>
              <a:rPr lang="en-GB" noProof="1"/>
              <a:t>These are the apps/ communication methods you will have access to.</a:t>
            </a:r>
          </a:p>
          <a:p>
            <a:pPr rtl="0"/>
            <a:endParaRPr lang="en-GB" noProof="1"/>
          </a:p>
        </p:txBody>
      </p:sp>
      <p:pic>
        <p:nvPicPr>
          <p:cNvPr id="2" name="Picture 4" descr="See the source image">
            <a:extLst>
              <a:ext uri="{FF2B5EF4-FFF2-40B4-BE49-F238E27FC236}">
                <a16:creationId xmlns:a16="http://schemas.microsoft.com/office/drawing/2014/main" id="{6542E457-1B9D-5E7F-D510-A00B8C71B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90" y="3788653"/>
            <a:ext cx="2783980" cy="2783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E727E8-C835-8F49-E286-3264714C7A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690" y="1477601"/>
            <a:ext cx="2845204" cy="1951399"/>
          </a:xfrm>
          <a:prstGeom prst="rect">
            <a:avLst/>
          </a:prstGeom>
        </p:spPr>
      </p:pic>
      <p:pic>
        <p:nvPicPr>
          <p:cNvPr id="6" name="Picture 5" descr="Microsoft Teams – InkluPedia – das freie &amp; freundliche Wiki">
            <a:extLst>
              <a:ext uri="{FF2B5EF4-FFF2-40B4-BE49-F238E27FC236}">
                <a16:creationId xmlns:a16="http://schemas.microsoft.com/office/drawing/2014/main" id="{A3A82C9C-746B-B16F-1C6D-A416D1E65E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664" y="4875186"/>
            <a:ext cx="2248275" cy="16974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53F65E-E440-6F0C-A724-3FDDBA88E4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4968" y="3187784"/>
            <a:ext cx="2748751" cy="13032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499D9B-E817-78C6-315A-574B848410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8076" y="5327968"/>
            <a:ext cx="1778697" cy="9647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2855AD-9673-828F-C42A-F07EA4777A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70249" y="1221169"/>
            <a:ext cx="2063103" cy="1452079"/>
          </a:xfrm>
          <a:prstGeom prst="rect">
            <a:avLst/>
          </a:prstGeom>
        </p:spPr>
      </p:pic>
      <p:pic>
        <p:nvPicPr>
          <p:cNvPr id="12" name="Picture 2" descr="See the source image">
            <a:extLst>
              <a:ext uri="{FF2B5EF4-FFF2-40B4-BE49-F238E27FC236}">
                <a16:creationId xmlns:a16="http://schemas.microsoft.com/office/drawing/2014/main" id="{B5522649-EF24-E12E-C8D2-8E9BCC85D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743" y="5172197"/>
            <a:ext cx="1276260" cy="1276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441909-8666-E1CB-ACE7-DD1B5D0E216E}"/>
              </a:ext>
            </a:extLst>
          </p:cNvPr>
          <p:cNvSpPr txBox="1"/>
          <p:nvPr/>
        </p:nvSpPr>
        <p:spPr>
          <a:xfrm>
            <a:off x="10133019" y="156098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86985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34B320A-560D-4493-AA6A-79A2C8DC3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en-US" noProof="1"/>
              <a:t>Keeping you informed</a:t>
            </a:r>
            <a:endParaRPr lang="en-GB" noProof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A2FFE3-A7C7-9249-96D4-8D9AC15E015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62451" y="2519964"/>
            <a:ext cx="6081204" cy="823312"/>
          </a:xfrm>
        </p:spPr>
        <p:txBody>
          <a:bodyPr rtlCol="0">
            <a:normAutofit fontScale="85000" lnSpcReduction="10000"/>
          </a:bodyPr>
          <a:lstStyle/>
          <a:p>
            <a:pPr algn="l" rtl="0">
              <a:lnSpc>
                <a:spcPts val="2800"/>
              </a:lnSpc>
            </a:pPr>
            <a:r>
              <a:rPr lang="en-GB" noProof="1">
                <a:latin typeface="+mj-lt"/>
              </a:rPr>
              <a:t>We send weekly newsletters to inform you of the challenges and the units of learning. See examples on following slides.</a:t>
            </a:r>
          </a:p>
          <a:p>
            <a:pPr rtl="0"/>
            <a:endParaRPr lang="en-GB" noProof="1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DE52B8-CC36-80B2-5852-2DFA0FA71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5037" y="3716748"/>
            <a:ext cx="3614775" cy="256293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35420C-F14C-F23F-0254-8F9B133CB9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9972" y="3960520"/>
            <a:ext cx="3284148" cy="23191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 descr="A cartoon of a person with a rainbow above her head&#10;&#10;Description automatically generated with medium confidence">
            <a:extLst>
              <a:ext uri="{FF2B5EF4-FFF2-40B4-BE49-F238E27FC236}">
                <a16:creationId xmlns:a16="http://schemas.microsoft.com/office/drawing/2014/main" id="{B4132D5B-F03E-7946-5EAC-598BF796C8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0314" y="1554213"/>
            <a:ext cx="1558031" cy="15580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1FCE3F-430A-1EF5-38A2-2039E4E2569A}"/>
              </a:ext>
            </a:extLst>
          </p:cNvPr>
          <p:cNvSpPr txBox="1"/>
          <p:nvPr/>
        </p:nvSpPr>
        <p:spPr>
          <a:xfrm>
            <a:off x="10587177" y="224702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SS</a:t>
            </a:r>
          </a:p>
        </p:txBody>
      </p:sp>
    </p:spTree>
    <p:extLst>
      <p:ext uri="{BB962C8B-B14F-4D97-AF65-F5344CB8AC3E}">
        <p14:creationId xmlns:p14="http://schemas.microsoft.com/office/powerpoint/2010/main" val="41616203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46C84F1-E266-C854-DA5C-E1F4414E9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397" y="0"/>
            <a:ext cx="9855206" cy="69875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8815AE-CC8F-E10D-E7ED-EE33BC8FC6BB}"/>
              </a:ext>
            </a:extLst>
          </p:cNvPr>
          <p:cNvSpPr txBox="1"/>
          <p:nvPr/>
        </p:nvSpPr>
        <p:spPr>
          <a:xfrm>
            <a:off x="10853507" y="0"/>
            <a:ext cx="1790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dirty="0"/>
              <a:t>JS</a:t>
            </a:r>
          </a:p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3353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29225E-D207-1692-6E68-B303E00D2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678" y="0"/>
            <a:ext cx="9658314" cy="68204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53438D-B3C5-09A6-DA77-01CB8EBBED6C}"/>
              </a:ext>
            </a:extLst>
          </p:cNvPr>
          <p:cNvSpPr txBox="1"/>
          <p:nvPr/>
        </p:nvSpPr>
        <p:spPr>
          <a:xfrm>
            <a:off x="10729219" y="402255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35590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917F77-243B-4BBF-93F5-981B78189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marL="342900" indent="-342900" algn="l" rtl="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GB" sz="4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Reception Baseline Assessment</a:t>
            </a:r>
          </a:p>
        </p:txBody>
      </p:sp>
      <p:sp>
        <p:nvSpPr>
          <p:cNvPr id="6" name="Freeform: Shape 14">
            <a:extLst>
              <a:ext uri="{FF2B5EF4-FFF2-40B4-BE49-F238E27FC236}">
                <a16:creationId xmlns:a16="http://schemas.microsoft.com/office/drawing/2014/main" id="{868E2822-F0BF-D949-B8E2-C5C9D5994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flipH="1">
            <a:off x="-81024" y="0"/>
            <a:ext cx="4023360" cy="6929752"/>
          </a:xfrm>
          <a:custGeom>
            <a:avLst/>
            <a:gdLst>
              <a:gd name="connsiteX0" fmla="*/ 2056998 w 4367464"/>
              <a:gd name="connsiteY0" fmla="*/ 0 h 6858000"/>
              <a:gd name="connsiteX1" fmla="*/ 4367464 w 4367464"/>
              <a:gd name="connsiteY1" fmla="*/ 0 h 6858000"/>
              <a:gd name="connsiteX2" fmla="*/ 4367464 w 4367464"/>
              <a:gd name="connsiteY2" fmla="*/ 6858000 h 6858000"/>
              <a:gd name="connsiteX3" fmla="*/ 2783919 w 4367464"/>
              <a:gd name="connsiteY3" fmla="*/ 6858000 h 6858000"/>
              <a:gd name="connsiteX4" fmla="*/ 2752534 w 4367464"/>
              <a:gd name="connsiteY4" fmla="*/ 6850757 h 6858000"/>
              <a:gd name="connsiteX5" fmla="*/ 0 w 4367464"/>
              <a:gd name="connsiteY5" fmla="*/ 3296654 h 6858000"/>
              <a:gd name="connsiteX6" fmla="*/ 1920467 w 4367464"/>
              <a:gd name="connsiteY6" fmla="*/ 69927 h 6858000"/>
              <a:gd name="connsiteX0" fmla="*/ 2056998 w 4367464"/>
              <a:gd name="connsiteY0" fmla="*/ 0 h 6858000"/>
              <a:gd name="connsiteX1" fmla="*/ 4367464 w 4367464"/>
              <a:gd name="connsiteY1" fmla="*/ 0 h 6858000"/>
              <a:gd name="connsiteX2" fmla="*/ 3981702 w 4367464"/>
              <a:gd name="connsiteY2" fmla="*/ 6843712 h 6858000"/>
              <a:gd name="connsiteX3" fmla="*/ 2783919 w 4367464"/>
              <a:gd name="connsiteY3" fmla="*/ 6858000 h 6858000"/>
              <a:gd name="connsiteX4" fmla="*/ 2752534 w 4367464"/>
              <a:gd name="connsiteY4" fmla="*/ 6850757 h 6858000"/>
              <a:gd name="connsiteX5" fmla="*/ 0 w 4367464"/>
              <a:gd name="connsiteY5" fmla="*/ 3296654 h 6858000"/>
              <a:gd name="connsiteX6" fmla="*/ 1920467 w 4367464"/>
              <a:gd name="connsiteY6" fmla="*/ 69927 h 6858000"/>
              <a:gd name="connsiteX7" fmla="*/ 2056998 w 4367464"/>
              <a:gd name="connsiteY7" fmla="*/ 0 h 6858000"/>
              <a:gd name="connsiteX0" fmla="*/ 2056998 w 3981702"/>
              <a:gd name="connsiteY0" fmla="*/ 28575 h 6886575"/>
              <a:gd name="connsiteX1" fmla="*/ 3881689 w 3981702"/>
              <a:gd name="connsiteY1" fmla="*/ 0 h 6886575"/>
              <a:gd name="connsiteX2" fmla="*/ 3981702 w 3981702"/>
              <a:gd name="connsiteY2" fmla="*/ 6872287 h 6886575"/>
              <a:gd name="connsiteX3" fmla="*/ 2783919 w 3981702"/>
              <a:gd name="connsiteY3" fmla="*/ 6886575 h 6886575"/>
              <a:gd name="connsiteX4" fmla="*/ 2752534 w 3981702"/>
              <a:gd name="connsiteY4" fmla="*/ 6879332 h 6886575"/>
              <a:gd name="connsiteX5" fmla="*/ 0 w 3981702"/>
              <a:gd name="connsiteY5" fmla="*/ 3325229 h 6886575"/>
              <a:gd name="connsiteX6" fmla="*/ 1920467 w 3981702"/>
              <a:gd name="connsiteY6" fmla="*/ 98502 h 6886575"/>
              <a:gd name="connsiteX7" fmla="*/ 2056998 w 3981702"/>
              <a:gd name="connsiteY7" fmla="*/ 28575 h 6886575"/>
              <a:gd name="connsiteX0" fmla="*/ 2056998 w 3981702"/>
              <a:gd name="connsiteY0" fmla="*/ 14287 h 6872287"/>
              <a:gd name="connsiteX1" fmla="*/ 3967414 w 3981702"/>
              <a:gd name="connsiteY1" fmla="*/ 0 h 6872287"/>
              <a:gd name="connsiteX2" fmla="*/ 3981702 w 3981702"/>
              <a:gd name="connsiteY2" fmla="*/ 6857999 h 6872287"/>
              <a:gd name="connsiteX3" fmla="*/ 2783919 w 3981702"/>
              <a:gd name="connsiteY3" fmla="*/ 6872287 h 6872287"/>
              <a:gd name="connsiteX4" fmla="*/ 2752534 w 3981702"/>
              <a:gd name="connsiteY4" fmla="*/ 6865044 h 6872287"/>
              <a:gd name="connsiteX5" fmla="*/ 0 w 3981702"/>
              <a:gd name="connsiteY5" fmla="*/ 3310941 h 6872287"/>
              <a:gd name="connsiteX6" fmla="*/ 1920467 w 3981702"/>
              <a:gd name="connsiteY6" fmla="*/ 84214 h 6872287"/>
              <a:gd name="connsiteX7" fmla="*/ 2056998 w 3981702"/>
              <a:gd name="connsiteY7" fmla="*/ 14287 h 6872287"/>
              <a:gd name="connsiteX0" fmla="*/ 2056998 w 4039095"/>
              <a:gd name="connsiteY0" fmla="*/ 14287 h 6872287"/>
              <a:gd name="connsiteX1" fmla="*/ 4038852 w 4039095"/>
              <a:gd name="connsiteY1" fmla="*/ 0 h 6872287"/>
              <a:gd name="connsiteX2" fmla="*/ 3981702 w 4039095"/>
              <a:gd name="connsiteY2" fmla="*/ 6857999 h 6872287"/>
              <a:gd name="connsiteX3" fmla="*/ 2783919 w 4039095"/>
              <a:gd name="connsiteY3" fmla="*/ 6872287 h 6872287"/>
              <a:gd name="connsiteX4" fmla="*/ 2752534 w 4039095"/>
              <a:gd name="connsiteY4" fmla="*/ 6865044 h 6872287"/>
              <a:gd name="connsiteX5" fmla="*/ 0 w 4039095"/>
              <a:gd name="connsiteY5" fmla="*/ 3310941 h 6872287"/>
              <a:gd name="connsiteX6" fmla="*/ 1920467 w 4039095"/>
              <a:gd name="connsiteY6" fmla="*/ 84214 h 6872287"/>
              <a:gd name="connsiteX7" fmla="*/ 2056998 w 4039095"/>
              <a:gd name="connsiteY7" fmla="*/ 14287 h 6872287"/>
              <a:gd name="connsiteX0" fmla="*/ 2056998 w 3981702"/>
              <a:gd name="connsiteY0" fmla="*/ 0 h 6858000"/>
              <a:gd name="connsiteX1" fmla="*/ 3953127 w 3981702"/>
              <a:gd name="connsiteY1" fmla="*/ 0 h 6858000"/>
              <a:gd name="connsiteX2" fmla="*/ 3981702 w 3981702"/>
              <a:gd name="connsiteY2" fmla="*/ 6843712 h 6858000"/>
              <a:gd name="connsiteX3" fmla="*/ 2783919 w 3981702"/>
              <a:gd name="connsiteY3" fmla="*/ 6858000 h 6858000"/>
              <a:gd name="connsiteX4" fmla="*/ 2752534 w 3981702"/>
              <a:gd name="connsiteY4" fmla="*/ 6850757 h 6858000"/>
              <a:gd name="connsiteX5" fmla="*/ 0 w 3981702"/>
              <a:gd name="connsiteY5" fmla="*/ 3296654 h 6858000"/>
              <a:gd name="connsiteX6" fmla="*/ 1920467 w 3981702"/>
              <a:gd name="connsiteY6" fmla="*/ 69927 h 6858000"/>
              <a:gd name="connsiteX7" fmla="*/ 2056998 w 3981702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81702" h="6858000">
                <a:moveTo>
                  <a:pt x="2056998" y="0"/>
                </a:moveTo>
                <a:lnTo>
                  <a:pt x="3953127" y="0"/>
                </a:lnTo>
                <a:cubicBezTo>
                  <a:pt x="3957890" y="2286000"/>
                  <a:pt x="3976939" y="4557712"/>
                  <a:pt x="3981702" y="6843712"/>
                </a:cubicBezTo>
                <a:lnTo>
                  <a:pt x="2783919" y="6858000"/>
                </a:lnTo>
                <a:lnTo>
                  <a:pt x="2752534" y="6850757"/>
                </a:lnTo>
                <a:cubicBezTo>
                  <a:pt x="1169639" y="6443496"/>
                  <a:pt x="0" y="5006667"/>
                  <a:pt x="0" y="3296654"/>
                </a:cubicBezTo>
                <a:cubicBezTo>
                  <a:pt x="0" y="1903310"/>
                  <a:pt x="776551" y="691340"/>
                  <a:pt x="1920467" y="69927"/>
                </a:cubicBezTo>
                <a:lnTo>
                  <a:pt x="2056998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noProof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550585-CA92-EB41-9898-BB8983638A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89120" y="1970358"/>
            <a:ext cx="6858000" cy="4233672"/>
          </a:xfrm>
        </p:spPr>
        <p:txBody>
          <a:bodyPr rtlCol="0"/>
          <a:lstStyle/>
          <a:p>
            <a:pPr marL="342900" indent="-342900" rtl="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GB" noProof="1"/>
              <a:t>Happens in first 6 weeks</a:t>
            </a:r>
          </a:p>
          <a:p>
            <a:pPr marL="342900" indent="-342900" rtl="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GB" sz="1800" noProof="1">
                <a:solidFill>
                  <a:schemeClr val="bg1"/>
                </a:solidFill>
              </a:rPr>
              <a:t>Reported back to you in October at Parents meetings</a:t>
            </a:r>
          </a:p>
          <a:p>
            <a:pPr marL="342900" indent="-342900" rtl="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GB" noProof="1"/>
              <a:t>Government use it as a measure of a schools success in y6 </a:t>
            </a:r>
            <a:endParaRPr lang="en-GB" sz="1800" noProof="1">
              <a:solidFill>
                <a:schemeClr val="bg1"/>
              </a:solidFill>
            </a:endParaRPr>
          </a:p>
          <a:p>
            <a:pPr rtl="0"/>
            <a:endParaRPr lang="en-GB" noProof="1"/>
          </a:p>
        </p:txBody>
      </p:sp>
      <p:pic>
        <p:nvPicPr>
          <p:cNvPr id="2" name="Graphic 1" descr="Illustration of a green pencil sharpener character ">
            <a:extLst>
              <a:ext uri="{FF2B5EF4-FFF2-40B4-BE49-F238E27FC236}">
                <a16:creationId xmlns:a16="http://schemas.microsoft.com/office/drawing/2014/main" id="{F6670486-4DF1-88C5-5E52-B2B9C5D005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728017" y="2138277"/>
            <a:ext cx="1572593" cy="22440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B29072-5CEC-BCE0-CB7A-4CB454ADA90D}"/>
              </a:ext>
            </a:extLst>
          </p:cNvPr>
          <p:cNvSpPr txBox="1"/>
          <p:nvPr/>
        </p:nvSpPr>
        <p:spPr>
          <a:xfrm>
            <a:off x="9708288" y="484988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SS</a:t>
            </a:r>
          </a:p>
        </p:txBody>
      </p:sp>
    </p:spTree>
    <p:extLst>
      <p:ext uri="{BB962C8B-B14F-4D97-AF65-F5344CB8AC3E}">
        <p14:creationId xmlns:p14="http://schemas.microsoft.com/office/powerpoint/2010/main" val="22364860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489C1B-E610-4A9C-9D28-118BB1DC5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rtl="0"/>
            <a:r>
              <a:rPr lang="en-GB" noProof="1"/>
              <a:t>School milk, school dinner, snack</a:t>
            </a:r>
          </a:p>
          <a:p>
            <a:pPr rtl="0"/>
            <a:endParaRPr lang="en-GB" noProof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95168B-77B1-A847-B1E3-2433BEBFD3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03544" y="2601552"/>
            <a:ext cx="7772400" cy="3951647"/>
          </a:xfrm>
        </p:spPr>
        <p:txBody>
          <a:bodyPr rtlCol="0">
            <a:normAutofit fontScale="62500" lnSpcReduction="20000"/>
          </a:bodyPr>
          <a:lstStyle/>
          <a:p>
            <a:pPr algn="l" rtl="0">
              <a:lnSpc>
                <a:spcPts val="2800"/>
              </a:lnSpc>
            </a:pPr>
            <a:r>
              <a:rPr lang="en-GB" noProof="1">
                <a:latin typeface="+mj-lt"/>
              </a:rPr>
              <a:t>Apply for free school milk via website coolmilk.com</a:t>
            </a:r>
          </a:p>
          <a:p>
            <a:pPr algn="l" rtl="0">
              <a:lnSpc>
                <a:spcPts val="2800"/>
              </a:lnSpc>
            </a:pPr>
            <a:r>
              <a:rPr lang="en-GB" noProof="1">
                <a:latin typeface="+mj-lt"/>
              </a:rPr>
              <a:t>This is free until your child’s 5</a:t>
            </a:r>
            <a:r>
              <a:rPr lang="en-GB" baseline="30000" noProof="1">
                <a:latin typeface="+mj-lt"/>
              </a:rPr>
              <a:t>th</a:t>
            </a:r>
            <a:r>
              <a:rPr lang="en-GB" noProof="1">
                <a:latin typeface="+mj-lt"/>
              </a:rPr>
              <a:t> birthday and then there is a small charge</a:t>
            </a:r>
          </a:p>
          <a:p>
            <a:pPr algn="l" rtl="0">
              <a:lnSpc>
                <a:spcPts val="2800"/>
              </a:lnSpc>
            </a:pPr>
            <a:r>
              <a:rPr lang="en-GB" noProof="1">
                <a:latin typeface="+mj-lt"/>
              </a:rPr>
              <a:t>School dinners must be booked using the Gateway App- even if you are sending packed lunch from home</a:t>
            </a:r>
          </a:p>
          <a:p>
            <a:pPr algn="l" rtl="0">
              <a:lnSpc>
                <a:spcPts val="2800"/>
              </a:lnSpc>
            </a:pPr>
            <a:r>
              <a:rPr lang="en-GB" noProof="1">
                <a:latin typeface="+mj-lt"/>
              </a:rPr>
              <a:t>All children are provided with Universal Free School Meals until they finish Y2 (3 years of free meals)</a:t>
            </a:r>
          </a:p>
          <a:p>
            <a:pPr algn="l" rtl="0">
              <a:lnSpc>
                <a:spcPts val="2800"/>
              </a:lnSpc>
            </a:pPr>
            <a:r>
              <a:rPr lang="en-GB" noProof="1">
                <a:latin typeface="+mj-lt"/>
              </a:rPr>
              <a:t>Snacks are provided daily- healthy fruit/veg</a:t>
            </a:r>
          </a:p>
          <a:p>
            <a:pPr algn="l" rtl="0">
              <a:lnSpc>
                <a:spcPts val="2800"/>
              </a:lnSpc>
            </a:pPr>
            <a:r>
              <a:rPr lang="en-GB" noProof="1">
                <a:latin typeface="+mj-lt"/>
              </a:rPr>
              <a:t>We are a HEALTHY SCHOOL. Water to drink from home.</a:t>
            </a:r>
          </a:p>
          <a:p>
            <a:pPr algn="l" rtl="0">
              <a:lnSpc>
                <a:spcPts val="2800"/>
              </a:lnSpc>
            </a:pPr>
            <a:r>
              <a:rPr lang="en-GB" noProof="1">
                <a:latin typeface="+mj-lt"/>
              </a:rPr>
              <a:t>(No sweets or cakes to be given out on birthdays etc)</a:t>
            </a:r>
          </a:p>
          <a:p>
            <a:pPr rtl="0"/>
            <a:endParaRPr lang="en-GB" noProof="1"/>
          </a:p>
          <a:p>
            <a:pPr rtl="0"/>
            <a:endParaRPr lang="en-GB" noProof="1"/>
          </a:p>
        </p:txBody>
      </p:sp>
      <p:pic>
        <p:nvPicPr>
          <p:cNvPr id="2" name="Picture 2" descr="Ranby C of E Primary School - Parents">
            <a:extLst>
              <a:ext uri="{FF2B5EF4-FFF2-40B4-BE49-F238E27FC236}">
                <a16:creationId xmlns:a16="http://schemas.microsoft.com/office/drawing/2014/main" id="{58EB468F-03DB-9B36-85F4-D614AAB0F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334" y="4935895"/>
            <a:ext cx="1790180" cy="179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Fruits And Vegetables Melons Funny Smiley Png | Funny smiley, Smiley ...">
            <a:extLst>
              <a:ext uri="{FF2B5EF4-FFF2-40B4-BE49-F238E27FC236}">
                <a16:creationId xmlns:a16="http://schemas.microsoft.com/office/drawing/2014/main" id="{7D5DAC1A-8ABB-0600-FD02-431156012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668" y="5418165"/>
            <a:ext cx="1405192" cy="1307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EAE1E9-6399-D7CB-EE6B-28D9BE2B24F2}"/>
              </a:ext>
            </a:extLst>
          </p:cNvPr>
          <p:cNvSpPr txBox="1"/>
          <p:nvPr/>
        </p:nvSpPr>
        <p:spPr>
          <a:xfrm>
            <a:off x="10826874" y="428888"/>
            <a:ext cx="179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dirty="0"/>
              <a:t>JS</a:t>
            </a:r>
          </a:p>
        </p:txBody>
      </p:sp>
    </p:spTree>
    <p:extLst>
      <p:ext uri="{BB962C8B-B14F-4D97-AF65-F5344CB8AC3E}">
        <p14:creationId xmlns:p14="http://schemas.microsoft.com/office/powerpoint/2010/main" val="11205639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86DAAF7-5C50-8541-0921-4FAAD1002E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02" b="16193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3D76BB-5F3A-0BB4-4B0B-B6A4E1D825F4}"/>
              </a:ext>
            </a:extLst>
          </p:cNvPr>
          <p:cNvSpPr txBox="1"/>
          <p:nvPr/>
        </p:nvSpPr>
        <p:spPr>
          <a:xfrm>
            <a:off x="10791363" y="242457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20917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E089901-0028-451D-BEFF-E66F1CA09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8850" y="917767"/>
            <a:ext cx="8324850" cy="685800"/>
          </a:xfrm>
        </p:spPr>
        <p:txBody>
          <a:bodyPr rtlCol="0">
            <a:normAutofit fontScale="90000"/>
          </a:bodyPr>
          <a:lstStyle/>
          <a:p>
            <a:pPr rtl="0"/>
            <a:r>
              <a:rPr lang="en-GB" noProof="1"/>
              <a:t>Curriuculm areas and expectations</a:t>
            </a:r>
          </a:p>
          <a:p>
            <a:pPr rtl="0"/>
            <a:endParaRPr lang="en-GB" noProof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8BDCD7-99DC-F6FB-8938-B5F0EA407B47}"/>
              </a:ext>
            </a:extLst>
          </p:cNvPr>
          <p:cNvSpPr txBox="1"/>
          <p:nvPr/>
        </p:nvSpPr>
        <p:spPr>
          <a:xfrm>
            <a:off x="3562932" y="1622669"/>
            <a:ext cx="6553782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+mj-lt"/>
              </a:rPr>
              <a:t>prime areas: </a:t>
            </a:r>
          </a:p>
          <a:p>
            <a:r>
              <a:rPr lang="en-US" sz="3200" dirty="0">
                <a:latin typeface="+mj-lt"/>
              </a:rPr>
              <a:t>• </a:t>
            </a:r>
            <a:r>
              <a:rPr lang="en-US" sz="2400" dirty="0">
                <a:latin typeface="+mj-lt"/>
              </a:rPr>
              <a:t>communication and language </a:t>
            </a:r>
          </a:p>
          <a:p>
            <a:r>
              <a:rPr lang="en-US" sz="2400" dirty="0">
                <a:latin typeface="+mj-lt"/>
              </a:rPr>
              <a:t>• physical development </a:t>
            </a:r>
          </a:p>
          <a:p>
            <a:r>
              <a:rPr lang="en-US" sz="2400" dirty="0">
                <a:latin typeface="+mj-lt"/>
              </a:rPr>
              <a:t>• personal, social and emotional development</a:t>
            </a:r>
            <a:endParaRPr lang="en-GB" sz="2400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40B1F1-3E24-411C-CA8B-5EC008AABEF3}"/>
              </a:ext>
            </a:extLst>
          </p:cNvPr>
          <p:cNvSpPr txBox="1"/>
          <p:nvPr/>
        </p:nvSpPr>
        <p:spPr>
          <a:xfrm>
            <a:off x="3486245" y="3735917"/>
            <a:ext cx="6097554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+mj-lt"/>
              </a:rPr>
              <a:t>specific areas: </a:t>
            </a:r>
          </a:p>
          <a:p>
            <a:r>
              <a:rPr lang="en-US" sz="3200" dirty="0">
                <a:latin typeface="+mj-lt"/>
              </a:rPr>
              <a:t>• </a:t>
            </a:r>
            <a:r>
              <a:rPr lang="en-US" sz="2400" dirty="0">
                <a:latin typeface="+mj-lt"/>
              </a:rPr>
              <a:t>literacy </a:t>
            </a:r>
          </a:p>
          <a:p>
            <a:r>
              <a:rPr lang="en-US" sz="2400" dirty="0">
                <a:latin typeface="+mj-lt"/>
              </a:rPr>
              <a:t>• mathematics </a:t>
            </a:r>
          </a:p>
          <a:p>
            <a:r>
              <a:rPr lang="en-US" sz="2400" dirty="0">
                <a:latin typeface="+mj-lt"/>
              </a:rPr>
              <a:t>• understanding the world </a:t>
            </a:r>
          </a:p>
          <a:p>
            <a:r>
              <a:rPr lang="en-US" sz="2400" dirty="0">
                <a:latin typeface="+mj-lt"/>
              </a:rPr>
              <a:t>• expressive arts and design</a:t>
            </a:r>
            <a:endParaRPr lang="en-GB" sz="2400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23D6FF-AD59-4888-0EC8-67D635B2A6A9}"/>
              </a:ext>
            </a:extLst>
          </p:cNvPr>
          <p:cNvSpPr txBox="1"/>
          <p:nvPr/>
        </p:nvSpPr>
        <p:spPr>
          <a:xfrm>
            <a:off x="3486245" y="5940233"/>
            <a:ext cx="75151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+mj-lt"/>
              </a:rPr>
              <a:t>“Working towards” or “Working at”</a:t>
            </a:r>
            <a:endParaRPr lang="en-GB" sz="2400" dirty="0">
              <a:latin typeface="+mj-lt"/>
            </a:endParaRPr>
          </a:p>
        </p:txBody>
      </p:sp>
      <p:pic>
        <p:nvPicPr>
          <p:cNvPr id="3" name="Picture 2" descr="Cartoon a cartoon of a person pointing at a chalkboard&#10;&#10;Description automatically generated with medium confidence">
            <a:extLst>
              <a:ext uri="{FF2B5EF4-FFF2-40B4-BE49-F238E27FC236}">
                <a16:creationId xmlns:a16="http://schemas.microsoft.com/office/drawing/2014/main" id="{20EB2FC2-5B8D-F971-05BA-961E2C4F57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0647" y="2861228"/>
            <a:ext cx="2046303" cy="20463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F1BF0B-B1E2-5323-2408-0C17926CC568}"/>
              </a:ext>
            </a:extLst>
          </p:cNvPr>
          <p:cNvSpPr txBox="1"/>
          <p:nvPr/>
        </p:nvSpPr>
        <p:spPr>
          <a:xfrm>
            <a:off x="10773608" y="233579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SS</a:t>
            </a:r>
          </a:p>
        </p:txBody>
      </p:sp>
    </p:spTree>
    <p:extLst>
      <p:ext uri="{BB962C8B-B14F-4D97-AF65-F5344CB8AC3E}">
        <p14:creationId xmlns:p14="http://schemas.microsoft.com/office/powerpoint/2010/main" val="3469589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DD2C1B8-8503-A2E3-ADE0-BC1CF4A05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396" y="157755"/>
            <a:ext cx="8205748" cy="45843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CEFF8D-2D9C-6C72-5D9D-74C2B92A5488}"/>
              </a:ext>
            </a:extLst>
          </p:cNvPr>
          <p:cNvSpPr txBox="1"/>
          <p:nvPr/>
        </p:nvSpPr>
        <p:spPr>
          <a:xfrm>
            <a:off x="532296" y="4974861"/>
            <a:ext cx="4239481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SassoonPrimaryInfant" pitchFamily="2" charset="0"/>
              </a:rPr>
              <a:t>BEFORE SCHOOL:</a:t>
            </a:r>
          </a:p>
          <a:p>
            <a:pPr algn="ctr"/>
            <a:r>
              <a:rPr lang="en-US" sz="2400" dirty="0">
                <a:latin typeface="SassoonPrimaryInfant" pitchFamily="2" charset="0"/>
              </a:rPr>
              <a:t>Monday to Friday from 7:15am</a:t>
            </a:r>
          </a:p>
          <a:p>
            <a:pPr algn="ctr"/>
            <a:r>
              <a:rPr lang="en-US" sz="2400" dirty="0">
                <a:latin typeface="SassoonPrimaryInfant" pitchFamily="2" charset="0"/>
              </a:rPr>
              <a:t>AFTER SCHOOL:</a:t>
            </a:r>
          </a:p>
          <a:p>
            <a:pPr algn="ctr"/>
            <a:r>
              <a:rPr lang="en-US" sz="2400" dirty="0">
                <a:latin typeface="SassoonPrimaryInfant" pitchFamily="2" charset="0"/>
              </a:rPr>
              <a:t>Monday to Friday until 5:50pm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94E234-B5E4-D30E-0571-920B7CAFCFA2}"/>
              </a:ext>
            </a:extLst>
          </p:cNvPr>
          <p:cNvSpPr txBox="1"/>
          <p:nvPr/>
        </p:nvSpPr>
        <p:spPr>
          <a:xfrm>
            <a:off x="6061654" y="4790195"/>
            <a:ext cx="5940950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SassoonPrimaryInfant" pitchFamily="2" charset="0"/>
              </a:rPr>
              <a:t>Prices</a:t>
            </a:r>
          </a:p>
          <a:p>
            <a:pPr algn="ctr"/>
            <a:r>
              <a:rPr lang="en-US" sz="2400" dirty="0">
                <a:latin typeface="SassoonPrimaryInfant" pitchFamily="2" charset="0"/>
              </a:rPr>
              <a:t>Breakfast Club- £5.35</a:t>
            </a:r>
          </a:p>
          <a:p>
            <a:pPr algn="ctr"/>
            <a:r>
              <a:rPr lang="en-US" sz="2400" dirty="0">
                <a:latin typeface="SassoonPrimaryInfant" pitchFamily="2" charset="0"/>
              </a:rPr>
              <a:t>Afterschool club- £9.20</a:t>
            </a:r>
          </a:p>
          <a:p>
            <a:pPr algn="ctr"/>
            <a:r>
              <a:rPr lang="en-US" sz="2400" dirty="0">
                <a:latin typeface="SassoonPrimaryInfant" pitchFamily="2" charset="0"/>
              </a:rPr>
              <a:t>Holiday club full day- £26 (7:30am- 6pm)</a:t>
            </a:r>
          </a:p>
          <a:p>
            <a:pPr algn="ctr"/>
            <a:r>
              <a:rPr lang="en-US" sz="2400" dirty="0">
                <a:latin typeface="SassoonPrimaryInfant" pitchFamily="2" charset="0"/>
              </a:rPr>
              <a:t> Holiday club half day- £15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EF4ADD-C495-252B-1265-EC2D192D2B2F}"/>
              </a:ext>
            </a:extLst>
          </p:cNvPr>
          <p:cNvSpPr txBox="1"/>
          <p:nvPr/>
        </p:nvSpPr>
        <p:spPr>
          <a:xfrm>
            <a:off x="9856966" y="750562"/>
            <a:ext cx="107607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SassoonPrimaryInfant" pitchFamily="2" charset="0"/>
              </a:rPr>
              <a:t>Ages 3-11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A85018-12E1-C0D8-E744-AA093DDE7723}"/>
              </a:ext>
            </a:extLst>
          </p:cNvPr>
          <p:cNvSpPr txBox="1"/>
          <p:nvPr/>
        </p:nvSpPr>
        <p:spPr>
          <a:xfrm>
            <a:off x="8547652" y="2226739"/>
            <a:ext cx="3454952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SassoonPrimaryInfant" pitchFamily="2" charset="0"/>
              </a:rPr>
              <a:t>Email to register.</a:t>
            </a:r>
          </a:p>
          <a:p>
            <a:pPr algn="ctr"/>
            <a:r>
              <a:rPr lang="en-US" sz="2400" dirty="0">
                <a:latin typeface="SassoonPrimaryInfant" pitchFamily="2" charset="0"/>
                <a:hlinkClick r:id="rId3"/>
              </a:rPr>
              <a:t>hello@thelimetrees.co.uk</a:t>
            </a:r>
            <a:endParaRPr lang="en-US" sz="2400" dirty="0">
              <a:latin typeface="SassoonPrimaryInfant" pitchFamily="2" charset="0"/>
            </a:endParaRPr>
          </a:p>
          <a:p>
            <a:pPr algn="ctr"/>
            <a:endParaRPr lang="en-US" sz="2400" dirty="0">
              <a:latin typeface="SassoonPrimaryInfant" pitchFamily="2" charset="0"/>
            </a:endParaRPr>
          </a:p>
          <a:p>
            <a:pPr algn="ctr"/>
            <a:r>
              <a:rPr lang="en-US" sz="2400" dirty="0">
                <a:latin typeface="SassoonPrimaryInfant" pitchFamily="2" charset="0"/>
              </a:rPr>
              <a:t>Book sessions online.</a:t>
            </a:r>
          </a:p>
          <a:p>
            <a:pPr algn="ctr"/>
            <a:r>
              <a:rPr lang="en-US" sz="2400" dirty="0">
                <a:latin typeface="SassoonPrimaryInfant" pitchFamily="2" charset="0"/>
              </a:rPr>
              <a:t>www.TheLimeTrees.co.uk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E84BDB-6A33-BB3A-2A5D-0DF6913D79DF}"/>
              </a:ext>
            </a:extLst>
          </p:cNvPr>
          <p:cNvSpPr txBox="1"/>
          <p:nvPr/>
        </p:nvSpPr>
        <p:spPr>
          <a:xfrm>
            <a:off x="10693709" y="157755"/>
            <a:ext cx="179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dirty="0"/>
              <a:t>JS</a:t>
            </a:r>
          </a:p>
        </p:txBody>
      </p:sp>
    </p:spTree>
    <p:extLst>
      <p:ext uri="{BB962C8B-B14F-4D97-AF65-F5344CB8AC3E}">
        <p14:creationId xmlns:p14="http://schemas.microsoft.com/office/powerpoint/2010/main" val="220080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96520-2640-4559-BAB1-ADE3A7386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760" y="985421"/>
            <a:ext cx="6400800" cy="685800"/>
          </a:xfrm>
        </p:spPr>
        <p:txBody>
          <a:bodyPr rtlCol="0"/>
          <a:lstStyle/>
          <a:p>
            <a:pPr rtl="0"/>
            <a:r>
              <a:rPr lang="en-GB" noProof="1"/>
              <a:t>Welcome Parents!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ED39638-AED5-4483-9DDA-49E033B811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7417" y="5683318"/>
            <a:ext cx="7984181" cy="831782"/>
          </a:xfrm>
        </p:spPr>
        <p:txBody>
          <a:bodyPr rtlCol="0"/>
          <a:lstStyle/>
          <a:p>
            <a:pPr algn="l" rtl="0">
              <a:lnSpc>
                <a:spcPts val="2800"/>
              </a:lnSpc>
            </a:pPr>
            <a:r>
              <a:rPr lang="en-GB" sz="1800" noProof="1">
                <a:latin typeface="+mj-lt"/>
              </a:rPr>
              <a:t>We can’t wait to have you as part of our KingEdWINNER team</a:t>
            </a:r>
            <a:endParaRPr lang="en-GB" sz="1800" noProof="1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rtl="0"/>
            <a:endParaRPr lang="en-GB" noProof="1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55DC304-4CC2-4AA6-99F0-241F19673C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279457" y="0"/>
            <a:ext cx="3981702" cy="6858000"/>
          </a:xfrm>
          <a:custGeom>
            <a:avLst/>
            <a:gdLst>
              <a:gd name="connsiteX0" fmla="*/ 2056998 w 4367464"/>
              <a:gd name="connsiteY0" fmla="*/ 0 h 6858000"/>
              <a:gd name="connsiteX1" fmla="*/ 4367464 w 4367464"/>
              <a:gd name="connsiteY1" fmla="*/ 0 h 6858000"/>
              <a:gd name="connsiteX2" fmla="*/ 4367464 w 4367464"/>
              <a:gd name="connsiteY2" fmla="*/ 6858000 h 6858000"/>
              <a:gd name="connsiteX3" fmla="*/ 2783919 w 4367464"/>
              <a:gd name="connsiteY3" fmla="*/ 6858000 h 6858000"/>
              <a:gd name="connsiteX4" fmla="*/ 2752534 w 4367464"/>
              <a:gd name="connsiteY4" fmla="*/ 6850757 h 6858000"/>
              <a:gd name="connsiteX5" fmla="*/ 0 w 4367464"/>
              <a:gd name="connsiteY5" fmla="*/ 3296654 h 6858000"/>
              <a:gd name="connsiteX6" fmla="*/ 1920467 w 4367464"/>
              <a:gd name="connsiteY6" fmla="*/ 69927 h 6858000"/>
              <a:gd name="connsiteX0" fmla="*/ 2056998 w 4367464"/>
              <a:gd name="connsiteY0" fmla="*/ 0 h 6858000"/>
              <a:gd name="connsiteX1" fmla="*/ 4367464 w 4367464"/>
              <a:gd name="connsiteY1" fmla="*/ 0 h 6858000"/>
              <a:gd name="connsiteX2" fmla="*/ 3981702 w 4367464"/>
              <a:gd name="connsiteY2" fmla="*/ 6843712 h 6858000"/>
              <a:gd name="connsiteX3" fmla="*/ 2783919 w 4367464"/>
              <a:gd name="connsiteY3" fmla="*/ 6858000 h 6858000"/>
              <a:gd name="connsiteX4" fmla="*/ 2752534 w 4367464"/>
              <a:gd name="connsiteY4" fmla="*/ 6850757 h 6858000"/>
              <a:gd name="connsiteX5" fmla="*/ 0 w 4367464"/>
              <a:gd name="connsiteY5" fmla="*/ 3296654 h 6858000"/>
              <a:gd name="connsiteX6" fmla="*/ 1920467 w 4367464"/>
              <a:gd name="connsiteY6" fmla="*/ 69927 h 6858000"/>
              <a:gd name="connsiteX7" fmla="*/ 2056998 w 4367464"/>
              <a:gd name="connsiteY7" fmla="*/ 0 h 6858000"/>
              <a:gd name="connsiteX0" fmla="*/ 2056998 w 3981702"/>
              <a:gd name="connsiteY0" fmla="*/ 28575 h 6886575"/>
              <a:gd name="connsiteX1" fmla="*/ 3881689 w 3981702"/>
              <a:gd name="connsiteY1" fmla="*/ 0 h 6886575"/>
              <a:gd name="connsiteX2" fmla="*/ 3981702 w 3981702"/>
              <a:gd name="connsiteY2" fmla="*/ 6872287 h 6886575"/>
              <a:gd name="connsiteX3" fmla="*/ 2783919 w 3981702"/>
              <a:gd name="connsiteY3" fmla="*/ 6886575 h 6886575"/>
              <a:gd name="connsiteX4" fmla="*/ 2752534 w 3981702"/>
              <a:gd name="connsiteY4" fmla="*/ 6879332 h 6886575"/>
              <a:gd name="connsiteX5" fmla="*/ 0 w 3981702"/>
              <a:gd name="connsiteY5" fmla="*/ 3325229 h 6886575"/>
              <a:gd name="connsiteX6" fmla="*/ 1920467 w 3981702"/>
              <a:gd name="connsiteY6" fmla="*/ 98502 h 6886575"/>
              <a:gd name="connsiteX7" fmla="*/ 2056998 w 3981702"/>
              <a:gd name="connsiteY7" fmla="*/ 28575 h 6886575"/>
              <a:gd name="connsiteX0" fmla="*/ 2056998 w 3981702"/>
              <a:gd name="connsiteY0" fmla="*/ 14287 h 6872287"/>
              <a:gd name="connsiteX1" fmla="*/ 3967414 w 3981702"/>
              <a:gd name="connsiteY1" fmla="*/ 0 h 6872287"/>
              <a:gd name="connsiteX2" fmla="*/ 3981702 w 3981702"/>
              <a:gd name="connsiteY2" fmla="*/ 6857999 h 6872287"/>
              <a:gd name="connsiteX3" fmla="*/ 2783919 w 3981702"/>
              <a:gd name="connsiteY3" fmla="*/ 6872287 h 6872287"/>
              <a:gd name="connsiteX4" fmla="*/ 2752534 w 3981702"/>
              <a:gd name="connsiteY4" fmla="*/ 6865044 h 6872287"/>
              <a:gd name="connsiteX5" fmla="*/ 0 w 3981702"/>
              <a:gd name="connsiteY5" fmla="*/ 3310941 h 6872287"/>
              <a:gd name="connsiteX6" fmla="*/ 1920467 w 3981702"/>
              <a:gd name="connsiteY6" fmla="*/ 84214 h 6872287"/>
              <a:gd name="connsiteX7" fmla="*/ 2056998 w 3981702"/>
              <a:gd name="connsiteY7" fmla="*/ 14287 h 6872287"/>
              <a:gd name="connsiteX0" fmla="*/ 2056998 w 4039095"/>
              <a:gd name="connsiteY0" fmla="*/ 14287 h 6872287"/>
              <a:gd name="connsiteX1" fmla="*/ 4038852 w 4039095"/>
              <a:gd name="connsiteY1" fmla="*/ 0 h 6872287"/>
              <a:gd name="connsiteX2" fmla="*/ 3981702 w 4039095"/>
              <a:gd name="connsiteY2" fmla="*/ 6857999 h 6872287"/>
              <a:gd name="connsiteX3" fmla="*/ 2783919 w 4039095"/>
              <a:gd name="connsiteY3" fmla="*/ 6872287 h 6872287"/>
              <a:gd name="connsiteX4" fmla="*/ 2752534 w 4039095"/>
              <a:gd name="connsiteY4" fmla="*/ 6865044 h 6872287"/>
              <a:gd name="connsiteX5" fmla="*/ 0 w 4039095"/>
              <a:gd name="connsiteY5" fmla="*/ 3310941 h 6872287"/>
              <a:gd name="connsiteX6" fmla="*/ 1920467 w 4039095"/>
              <a:gd name="connsiteY6" fmla="*/ 84214 h 6872287"/>
              <a:gd name="connsiteX7" fmla="*/ 2056998 w 4039095"/>
              <a:gd name="connsiteY7" fmla="*/ 14287 h 6872287"/>
              <a:gd name="connsiteX0" fmla="*/ 2056998 w 3981702"/>
              <a:gd name="connsiteY0" fmla="*/ 0 h 6858000"/>
              <a:gd name="connsiteX1" fmla="*/ 3953127 w 3981702"/>
              <a:gd name="connsiteY1" fmla="*/ 0 h 6858000"/>
              <a:gd name="connsiteX2" fmla="*/ 3981702 w 3981702"/>
              <a:gd name="connsiteY2" fmla="*/ 6843712 h 6858000"/>
              <a:gd name="connsiteX3" fmla="*/ 2783919 w 3981702"/>
              <a:gd name="connsiteY3" fmla="*/ 6858000 h 6858000"/>
              <a:gd name="connsiteX4" fmla="*/ 2752534 w 3981702"/>
              <a:gd name="connsiteY4" fmla="*/ 6850757 h 6858000"/>
              <a:gd name="connsiteX5" fmla="*/ 0 w 3981702"/>
              <a:gd name="connsiteY5" fmla="*/ 3296654 h 6858000"/>
              <a:gd name="connsiteX6" fmla="*/ 1920467 w 3981702"/>
              <a:gd name="connsiteY6" fmla="*/ 69927 h 6858000"/>
              <a:gd name="connsiteX7" fmla="*/ 2056998 w 3981702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81702" h="6858000">
                <a:moveTo>
                  <a:pt x="2056998" y="0"/>
                </a:moveTo>
                <a:lnTo>
                  <a:pt x="3953127" y="0"/>
                </a:lnTo>
                <a:cubicBezTo>
                  <a:pt x="3957890" y="2286000"/>
                  <a:pt x="3976939" y="4557712"/>
                  <a:pt x="3981702" y="6843712"/>
                </a:cubicBezTo>
                <a:lnTo>
                  <a:pt x="2783919" y="6858000"/>
                </a:lnTo>
                <a:lnTo>
                  <a:pt x="2752534" y="6850757"/>
                </a:lnTo>
                <a:cubicBezTo>
                  <a:pt x="1169639" y="6443496"/>
                  <a:pt x="0" y="5006667"/>
                  <a:pt x="0" y="3296654"/>
                </a:cubicBezTo>
                <a:cubicBezTo>
                  <a:pt x="0" y="1903310"/>
                  <a:pt x="776551" y="691340"/>
                  <a:pt x="1920467" y="69927"/>
                </a:cubicBezTo>
                <a:lnTo>
                  <a:pt x="205699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noProof="1"/>
          </a:p>
        </p:txBody>
      </p:sp>
      <p:pic>
        <p:nvPicPr>
          <p:cNvPr id="10" name="Graphic 9" descr="Illustration of a blue bag of school supplies character ">
            <a:extLst>
              <a:ext uri="{FF2B5EF4-FFF2-40B4-BE49-F238E27FC236}">
                <a16:creationId xmlns:a16="http://schemas.microsoft.com/office/drawing/2014/main" id="{6F5EC1ED-E527-4E5A-A0D8-3D0719060D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48159" y="2203704"/>
            <a:ext cx="3444298" cy="2422061"/>
          </a:xfrm>
          <a:prstGeom prst="rect">
            <a:avLst/>
          </a:prstGeom>
        </p:spPr>
      </p:pic>
      <p:pic>
        <p:nvPicPr>
          <p:cNvPr id="3" name="Picture Placeholder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1BE9ABB-4BE1-21C8-D5BA-083E55D782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1" r="2" b="14643"/>
          <a:stretch/>
        </p:blipFill>
        <p:spPr>
          <a:xfrm>
            <a:off x="1278006" y="1455260"/>
            <a:ext cx="4956831" cy="4228058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noFill/>
        </p:spPr>
      </p:pic>
      <p:pic>
        <p:nvPicPr>
          <p:cNvPr id="4" name="Graphic 3" descr="Illustration of a ruler character ">
            <a:extLst>
              <a:ext uri="{FF2B5EF4-FFF2-40B4-BE49-F238E27FC236}">
                <a16:creationId xmlns:a16="http://schemas.microsoft.com/office/drawing/2014/main" id="{2DCBD270-527A-E0C1-31F6-E502928430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423556" flipH="1">
            <a:off x="9220667" y="757137"/>
            <a:ext cx="3041146" cy="9642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C9A9BC-5F29-D34E-4BE7-365240906302}"/>
              </a:ext>
            </a:extLst>
          </p:cNvPr>
          <p:cNvSpPr txBox="1"/>
          <p:nvPr/>
        </p:nvSpPr>
        <p:spPr>
          <a:xfrm>
            <a:off x="6840800" y="404991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SS</a:t>
            </a:r>
          </a:p>
        </p:txBody>
      </p:sp>
    </p:spTree>
    <p:extLst>
      <p:ext uri="{BB962C8B-B14F-4D97-AF65-F5344CB8AC3E}">
        <p14:creationId xmlns:p14="http://schemas.microsoft.com/office/powerpoint/2010/main" val="30019523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6390D74-509E-DFC6-7C7E-4AF90F0AA1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1700"/>
            <a:ext cx="5257800" cy="1892267"/>
          </a:xfr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BEF65074-96FA-FFEF-76FE-B5B502E435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825" y="71700"/>
            <a:ext cx="4746924" cy="6714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D9006E-0730-2CDC-0742-64D1571A3FFD}"/>
              </a:ext>
            </a:extLst>
          </p:cNvPr>
          <p:cNvSpPr txBox="1"/>
          <p:nvPr/>
        </p:nvSpPr>
        <p:spPr>
          <a:xfrm>
            <a:off x="10800241" y="331233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87398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1B916BCB-384D-4A08-BEE7-8E8B4C216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221" y="3108511"/>
            <a:ext cx="3429000" cy="3429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1"/>
          </a:p>
        </p:txBody>
      </p:sp>
      <p:pic>
        <p:nvPicPr>
          <p:cNvPr id="9" name="Graphic 8" descr="Illustration of a purple book character ">
            <a:extLst>
              <a:ext uri="{FF2B5EF4-FFF2-40B4-BE49-F238E27FC236}">
                <a16:creationId xmlns:a16="http://schemas.microsoft.com/office/drawing/2014/main" id="{50882C6C-3410-1139-2DBD-4AE1AEEBB5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907045" y="3793483"/>
            <a:ext cx="1775352" cy="2059055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499A15E-2ADB-AC67-52C3-7C81CE6713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23098" y="3898575"/>
            <a:ext cx="6858000" cy="4233672"/>
          </a:xfrm>
        </p:spPr>
        <p:txBody>
          <a:bodyPr rtlCol="0"/>
          <a:lstStyle/>
          <a:p>
            <a:pPr marL="342900" indent="-342900" rtl="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GB" noProof="1">
                <a:latin typeface="+mj-lt"/>
              </a:rPr>
              <a:t>Medical</a:t>
            </a:r>
          </a:p>
          <a:p>
            <a:pPr marL="342900" indent="-342900" rtl="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GB" sz="1800" noProof="1">
                <a:solidFill>
                  <a:schemeClr val="bg1"/>
                </a:solidFill>
                <a:latin typeface="+mj-lt"/>
              </a:rPr>
              <a:t>First day of school</a:t>
            </a:r>
          </a:p>
          <a:p>
            <a:pPr marL="342900" indent="-342900" rtl="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GB" noProof="1">
                <a:latin typeface="+mj-lt"/>
              </a:rPr>
              <a:t>Visits</a:t>
            </a:r>
          </a:p>
          <a:p>
            <a:pPr marL="342900" indent="-342900" rtl="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GB" sz="1800" noProof="1">
                <a:solidFill>
                  <a:schemeClr val="bg1"/>
                </a:solidFill>
                <a:latin typeface="+mj-lt"/>
              </a:rPr>
              <a:t>Book bags</a:t>
            </a:r>
          </a:p>
          <a:p>
            <a:pPr rtl="0"/>
            <a:endParaRPr lang="en-GB" noProof="1"/>
          </a:p>
        </p:txBody>
      </p:sp>
      <p:pic>
        <p:nvPicPr>
          <p:cNvPr id="4" name="Picture 3" descr="A cartoon of a person holding books&#10;&#10;Description automatically generated with medium confidence">
            <a:extLst>
              <a:ext uri="{FF2B5EF4-FFF2-40B4-BE49-F238E27FC236}">
                <a16:creationId xmlns:a16="http://schemas.microsoft.com/office/drawing/2014/main" id="{0B57B552-5701-2007-ED83-A92F3AFB73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1557" y="-64458"/>
            <a:ext cx="6858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8FED8B-414F-897A-DD3F-0698899FC105}"/>
              </a:ext>
            </a:extLst>
          </p:cNvPr>
          <p:cNvSpPr txBox="1"/>
          <p:nvPr/>
        </p:nvSpPr>
        <p:spPr>
          <a:xfrm>
            <a:off x="10510443" y="348989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SS</a:t>
            </a:r>
          </a:p>
        </p:txBody>
      </p:sp>
    </p:spTree>
    <p:extLst>
      <p:ext uri="{BB962C8B-B14F-4D97-AF65-F5344CB8AC3E}">
        <p14:creationId xmlns:p14="http://schemas.microsoft.com/office/powerpoint/2010/main" val="2600515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E089901-0028-451D-BEFF-E66F1CA09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 noProof="1"/>
              <a:t>School Values</a:t>
            </a:r>
          </a:p>
          <a:p>
            <a:pPr rtl="0"/>
            <a:endParaRPr lang="en-GB" noProof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379B97-A3DA-7541-9D49-39EC686F9E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44697" y="2945415"/>
            <a:ext cx="6858000" cy="3950208"/>
          </a:xfrm>
        </p:spPr>
        <p:txBody>
          <a:bodyPr rtlCol="0"/>
          <a:lstStyle/>
          <a:p>
            <a:pPr rtl="0"/>
            <a:r>
              <a:rPr lang="en-GB" noProof="1"/>
              <a:t>The EYFS (F2) is very much a part of TEAM KEPS.</a:t>
            </a:r>
          </a:p>
          <a:p>
            <a:pPr rtl="0"/>
            <a:endParaRPr lang="en-GB" noProof="1"/>
          </a:p>
          <a:p>
            <a:pPr rtl="0"/>
            <a:r>
              <a:rPr lang="en-GB" noProof="1"/>
              <a:t>Our children are enthusuaitc about our HIGH 5 VALUES</a:t>
            </a:r>
          </a:p>
          <a:p>
            <a:pPr rtl="0"/>
            <a:endParaRPr lang="en-GB" noProof="1"/>
          </a:p>
          <a:p>
            <a:pPr rtl="0"/>
            <a:r>
              <a:rPr lang="en-GB" noProof="1">
                <a:solidFill>
                  <a:srgbClr val="FF0000"/>
                </a:solidFill>
              </a:rPr>
              <a:t>RESPECT</a:t>
            </a:r>
          </a:p>
          <a:p>
            <a:pPr rtl="0"/>
            <a:r>
              <a:rPr lang="en-GB" noProof="1">
                <a:solidFill>
                  <a:srgbClr val="FFC000"/>
                </a:solidFill>
              </a:rPr>
              <a:t>GOOD CHOICES</a:t>
            </a:r>
          </a:p>
          <a:p>
            <a:pPr rtl="0"/>
            <a:r>
              <a:rPr lang="en-GB" noProof="1">
                <a:solidFill>
                  <a:srgbClr val="0070C0"/>
                </a:solidFill>
              </a:rPr>
              <a:t>DETERMINATION</a:t>
            </a:r>
          </a:p>
          <a:p>
            <a:pPr rtl="0"/>
            <a:r>
              <a:rPr lang="en-GB" noProof="1"/>
              <a:t>CREATIVITY</a:t>
            </a:r>
          </a:p>
          <a:p>
            <a:pPr rtl="0"/>
            <a:r>
              <a:rPr lang="en-GB" noProof="1">
                <a:solidFill>
                  <a:srgbClr val="00B050"/>
                </a:solidFill>
              </a:rPr>
              <a:t>EXCELLENCE</a:t>
            </a:r>
          </a:p>
          <a:p>
            <a:pPr rtl="0"/>
            <a:endParaRPr lang="en-GB" noProof="1"/>
          </a:p>
        </p:txBody>
      </p:sp>
      <p:pic>
        <p:nvPicPr>
          <p:cNvPr id="2" name="Picture 4" descr="https://attachments.office.net/owa/ssharp%40kingedwin.notts.sch.uk/service.svc/s/GetAttachmentThumbnail?id=AAMkADE0ZWYxMDQ1LWMzMzUtNGI3OS04YjkxLWE4ZGUzNTA1ZjUwZABGAAAAAACrceSsJ7xkT71tj9IB2NAjBwADS1TNeNeTT6Tu1pPwhvKDAAAAAAEJAAADS1TNeNeTT6Tu1pPwhvKDAAVAdJxrAAABEgAQAAHI0%2BVwXA9DsfIaIwvOMC0%3D&amp;thumbnailType=2&amp;owa=outlook.office.com&amp;scriptVer=2020061402.03&amp;X-OWA-CANARY=1pEPu1gvrEuzGWePzzzm8WAYMBhaG9gYnl0UoKv7ZOjnSDGytShdqsq3pcVo-zpjT2sT_lLAA3k.&amp;token=eyJhbGciOiJSUzI1NiIsImtpZCI6IjU2MzU4ODUyMzRCOTI1MkRERTAwNTc2NkQ5RDlGMjc2NTY1RjYzRTIiLCJ4NXQiOiJWaldJVWpTNUpTM2VBRmRtMmRueWRsWmZZLUkiLCJ0eXAiOiJKV1QifQ.eyJvcmlnaW4iOiJodHRwczovL291dGxvb2sub2ZmaWNlLmNvbSIsInVjIjoiMmRmYWY4MTU1MmU4NGQ3NWI4Mjc4Mzk5ZDQyZDZkMmQiLCJzaWduaW5fc3RhdGUiOiJbXCJkdmNfbW5nZFwiLFwiZHZjX2NtcFwiLFwia21zaVwiXSIsInZlciI6IkV4Y2hhbmdlLkNhbGxiYWNrLlYxIiwiYXBwY3R4c2VuZGVyIjoiT3dhRG93bmxvYWRAZWY4MWI3ZDQtZjY3NS00Mzk0LWJjMjEtODBmZDc5MDdmZTgyIiwiaXNzcmluZyI6IldXIiwiYXBwY3R4Ijoie1wibXNleGNocHJvdFwiOlwib3dhXCIsXCJwcmltYXJ5c2lkXCI6XCJTLTEtNS0yMS0xNzg3NTUxMTE1LTEzMzIyMTY0NDctNDAwMjQ5MTc0NS02OTEzNTM4XCIsXCJwdWlkXCI6XCIxMTUzOTA2NjYwNzgyNzE1NzE3XCIsXCJvaWRcIjpcIjM2MmFjOTU1LWY1ZGYtNGQ3NC1iMzFiLWEzZjRjZWFjOWFiZlwiLFwic2NvcGVcIjpcIk93YURvd25sb2FkXCJ9IiwibmJmIjoxNTkzMzQ1MTQ1LCJleHAiOjE1OTMzNDU3NDUsImlzcyI6IjAwMDAwMDAyLTAwMDAtMGZmMS1jZTAwLTAwMDAwMDAwMDAwMEBlZjgxYjdkNC1mNjc1LTQzOTQtYmMyMS04MGZkNzkwN2ZlODIiLCJhdWQiOiIwMDAwMDAwMi0wMDAwLTBmZjEtY2UwMC0wMDAwMDAwMDAwMDAvYXR0YWNobWVudHMub2ZmaWNlLm5ldEBlZjgxYjdkNC1mNjc1LTQzOTQtYmMyMS04MGZkNzkwN2ZlODIiLCJoYXBwIjoib3dhIn0.WJQzGbetQxJWbvUHzrt_t6n5mwAy72zJfqj9_Pbh0h1As1TvEAhDvmrTYlbf_82PqWThjaOCz0dlSQ3KywdmxufMqmJb3fcW2f7i8nj7gQWXopd_lLzv5bgz0jCZI0b2VE6Yjn4PuKRVy18iUrFu0GMW2lxj3liwzVENQ8iCet4YvU_dalw_buoElr5rcX1to7rTTCA0XhjIEzDdp9VQ1OPI9s4H05BoSOkoGjsjyH2G4s5UekzpmHBLd0GsQOvrfvcirqBqPxPNJOCn-nIIJcgZcuMIrO2z7OxedHXSrY1H0wxSvgp0pKmDVVu9KlJGOd9jXoDbGpIf0mgHRuT7Gg&amp;animation=true">
            <a:extLst>
              <a:ext uri="{FF2B5EF4-FFF2-40B4-BE49-F238E27FC236}">
                <a16:creationId xmlns:a16="http://schemas.microsoft.com/office/drawing/2014/main" id="{82DD8E03-BD31-77BB-6FF5-2AA5D9493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79" y="1024168"/>
            <a:ext cx="836157" cy="87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cartoon of a person with her hand up&#10;&#10;Description automatically generated with low confidence">
            <a:extLst>
              <a:ext uri="{FF2B5EF4-FFF2-40B4-BE49-F238E27FC236}">
                <a16:creationId xmlns:a16="http://schemas.microsoft.com/office/drawing/2014/main" id="{A5A99EEA-FCB1-6CE7-A0BB-73494580F4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0944" y="332622"/>
            <a:ext cx="2911955" cy="2911955"/>
          </a:xfrm>
          <a:prstGeom prst="rect">
            <a:avLst/>
          </a:prstGeom>
        </p:spPr>
      </p:pic>
      <p:pic>
        <p:nvPicPr>
          <p:cNvPr id="8" name="Picture 7" descr="A cartoon of a person raising her hand&#10;&#10;Description automatically generated with medium confidence">
            <a:extLst>
              <a:ext uri="{FF2B5EF4-FFF2-40B4-BE49-F238E27FC236}">
                <a16:creationId xmlns:a16="http://schemas.microsoft.com/office/drawing/2014/main" id="{58431372-5AD6-2ABC-6D88-CA6F885673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7758" y="3946045"/>
            <a:ext cx="2911955" cy="29119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B03DA0-8757-D8D3-CCD6-4ECDCF8F2D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5347" y="4002479"/>
            <a:ext cx="2892411" cy="29119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9E9FBB-E896-BF7E-2327-3CAA50F3F067}"/>
              </a:ext>
            </a:extLst>
          </p:cNvPr>
          <p:cNvSpPr txBox="1"/>
          <p:nvPr/>
        </p:nvSpPr>
        <p:spPr>
          <a:xfrm>
            <a:off x="6956210" y="455521"/>
            <a:ext cx="179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dirty="0"/>
              <a:t>JS</a:t>
            </a:r>
          </a:p>
        </p:txBody>
      </p:sp>
    </p:spTree>
    <p:extLst>
      <p:ext uri="{BB962C8B-B14F-4D97-AF65-F5344CB8AC3E}">
        <p14:creationId xmlns:p14="http://schemas.microsoft.com/office/powerpoint/2010/main" val="3669335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D61755D0-5562-4A11-BF40-227C0B57E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5976" y="213385"/>
            <a:ext cx="6857999" cy="653547"/>
          </a:xfrm>
        </p:spPr>
        <p:txBody>
          <a:bodyPr rtlCol="0"/>
          <a:lstStyle/>
          <a:p>
            <a:pPr rtl="0"/>
            <a:r>
              <a:rPr lang="en-GB" noProof="1"/>
              <a:t>Fox class</a:t>
            </a:r>
          </a:p>
        </p:txBody>
      </p:sp>
      <p:sp>
        <p:nvSpPr>
          <p:cNvPr id="6" name="Freeform: Shape 14">
            <a:extLst>
              <a:ext uri="{FF2B5EF4-FFF2-40B4-BE49-F238E27FC236}">
                <a16:creationId xmlns:a16="http://schemas.microsoft.com/office/drawing/2014/main" id="{868E2822-F0BF-D949-B8E2-C5C9D5994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-67550" y="221858"/>
            <a:ext cx="3987118" cy="6867328"/>
          </a:xfrm>
          <a:custGeom>
            <a:avLst/>
            <a:gdLst>
              <a:gd name="connsiteX0" fmla="*/ 2056998 w 4367464"/>
              <a:gd name="connsiteY0" fmla="*/ 0 h 6858000"/>
              <a:gd name="connsiteX1" fmla="*/ 4367464 w 4367464"/>
              <a:gd name="connsiteY1" fmla="*/ 0 h 6858000"/>
              <a:gd name="connsiteX2" fmla="*/ 4367464 w 4367464"/>
              <a:gd name="connsiteY2" fmla="*/ 6858000 h 6858000"/>
              <a:gd name="connsiteX3" fmla="*/ 2783919 w 4367464"/>
              <a:gd name="connsiteY3" fmla="*/ 6858000 h 6858000"/>
              <a:gd name="connsiteX4" fmla="*/ 2752534 w 4367464"/>
              <a:gd name="connsiteY4" fmla="*/ 6850757 h 6858000"/>
              <a:gd name="connsiteX5" fmla="*/ 0 w 4367464"/>
              <a:gd name="connsiteY5" fmla="*/ 3296654 h 6858000"/>
              <a:gd name="connsiteX6" fmla="*/ 1920467 w 4367464"/>
              <a:gd name="connsiteY6" fmla="*/ 69927 h 6858000"/>
              <a:gd name="connsiteX0" fmla="*/ 2056998 w 4367464"/>
              <a:gd name="connsiteY0" fmla="*/ 0 h 6858000"/>
              <a:gd name="connsiteX1" fmla="*/ 4367464 w 4367464"/>
              <a:gd name="connsiteY1" fmla="*/ 0 h 6858000"/>
              <a:gd name="connsiteX2" fmla="*/ 3981702 w 4367464"/>
              <a:gd name="connsiteY2" fmla="*/ 6843712 h 6858000"/>
              <a:gd name="connsiteX3" fmla="*/ 2783919 w 4367464"/>
              <a:gd name="connsiteY3" fmla="*/ 6858000 h 6858000"/>
              <a:gd name="connsiteX4" fmla="*/ 2752534 w 4367464"/>
              <a:gd name="connsiteY4" fmla="*/ 6850757 h 6858000"/>
              <a:gd name="connsiteX5" fmla="*/ 0 w 4367464"/>
              <a:gd name="connsiteY5" fmla="*/ 3296654 h 6858000"/>
              <a:gd name="connsiteX6" fmla="*/ 1920467 w 4367464"/>
              <a:gd name="connsiteY6" fmla="*/ 69927 h 6858000"/>
              <a:gd name="connsiteX7" fmla="*/ 2056998 w 4367464"/>
              <a:gd name="connsiteY7" fmla="*/ 0 h 6858000"/>
              <a:gd name="connsiteX0" fmla="*/ 2056998 w 3981702"/>
              <a:gd name="connsiteY0" fmla="*/ 28575 h 6886575"/>
              <a:gd name="connsiteX1" fmla="*/ 3881689 w 3981702"/>
              <a:gd name="connsiteY1" fmla="*/ 0 h 6886575"/>
              <a:gd name="connsiteX2" fmla="*/ 3981702 w 3981702"/>
              <a:gd name="connsiteY2" fmla="*/ 6872287 h 6886575"/>
              <a:gd name="connsiteX3" fmla="*/ 2783919 w 3981702"/>
              <a:gd name="connsiteY3" fmla="*/ 6886575 h 6886575"/>
              <a:gd name="connsiteX4" fmla="*/ 2752534 w 3981702"/>
              <a:gd name="connsiteY4" fmla="*/ 6879332 h 6886575"/>
              <a:gd name="connsiteX5" fmla="*/ 0 w 3981702"/>
              <a:gd name="connsiteY5" fmla="*/ 3325229 h 6886575"/>
              <a:gd name="connsiteX6" fmla="*/ 1920467 w 3981702"/>
              <a:gd name="connsiteY6" fmla="*/ 98502 h 6886575"/>
              <a:gd name="connsiteX7" fmla="*/ 2056998 w 3981702"/>
              <a:gd name="connsiteY7" fmla="*/ 28575 h 6886575"/>
              <a:gd name="connsiteX0" fmla="*/ 2056998 w 3981702"/>
              <a:gd name="connsiteY0" fmla="*/ 14287 h 6872287"/>
              <a:gd name="connsiteX1" fmla="*/ 3967414 w 3981702"/>
              <a:gd name="connsiteY1" fmla="*/ 0 h 6872287"/>
              <a:gd name="connsiteX2" fmla="*/ 3981702 w 3981702"/>
              <a:gd name="connsiteY2" fmla="*/ 6857999 h 6872287"/>
              <a:gd name="connsiteX3" fmla="*/ 2783919 w 3981702"/>
              <a:gd name="connsiteY3" fmla="*/ 6872287 h 6872287"/>
              <a:gd name="connsiteX4" fmla="*/ 2752534 w 3981702"/>
              <a:gd name="connsiteY4" fmla="*/ 6865044 h 6872287"/>
              <a:gd name="connsiteX5" fmla="*/ 0 w 3981702"/>
              <a:gd name="connsiteY5" fmla="*/ 3310941 h 6872287"/>
              <a:gd name="connsiteX6" fmla="*/ 1920467 w 3981702"/>
              <a:gd name="connsiteY6" fmla="*/ 84214 h 6872287"/>
              <a:gd name="connsiteX7" fmla="*/ 2056998 w 3981702"/>
              <a:gd name="connsiteY7" fmla="*/ 14287 h 6872287"/>
              <a:gd name="connsiteX0" fmla="*/ 2056998 w 4039095"/>
              <a:gd name="connsiteY0" fmla="*/ 14287 h 6872287"/>
              <a:gd name="connsiteX1" fmla="*/ 4038852 w 4039095"/>
              <a:gd name="connsiteY1" fmla="*/ 0 h 6872287"/>
              <a:gd name="connsiteX2" fmla="*/ 3981702 w 4039095"/>
              <a:gd name="connsiteY2" fmla="*/ 6857999 h 6872287"/>
              <a:gd name="connsiteX3" fmla="*/ 2783919 w 4039095"/>
              <a:gd name="connsiteY3" fmla="*/ 6872287 h 6872287"/>
              <a:gd name="connsiteX4" fmla="*/ 2752534 w 4039095"/>
              <a:gd name="connsiteY4" fmla="*/ 6865044 h 6872287"/>
              <a:gd name="connsiteX5" fmla="*/ 0 w 4039095"/>
              <a:gd name="connsiteY5" fmla="*/ 3310941 h 6872287"/>
              <a:gd name="connsiteX6" fmla="*/ 1920467 w 4039095"/>
              <a:gd name="connsiteY6" fmla="*/ 84214 h 6872287"/>
              <a:gd name="connsiteX7" fmla="*/ 2056998 w 4039095"/>
              <a:gd name="connsiteY7" fmla="*/ 14287 h 6872287"/>
              <a:gd name="connsiteX0" fmla="*/ 2056998 w 3981702"/>
              <a:gd name="connsiteY0" fmla="*/ 0 h 6858000"/>
              <a:gd name="connsiteX1" fmla="*/ 3953127 w 3981702"/>
              <a:gd name="connsiteY1" fmla="*/ 0 h 6858000"/>
              <a:gd name="connsiteX2" fmla="*/ 3981702 w 3981702"/>
              <a:gd name="connsiteY2" fmla="*/ 6843712 h 6858000"/>
              <a:gd name="connsiteX3" fmla="*/ 2783919 w 3981702"/>
              <a:gd name="connsiteY3" fmla="*/ 6858000 h 6858000"/>
              <a:gd name="connsiteX4" fmla="*/ 2752534 w 3981702"/>
              <a:gd name="connsiteY4" fmla="*/ 6850757 h 6858000"/>
              <a:gd name="connsiteX5" fmla="*/ 0 w 3981702"/>
              <a:gd name="connsiteY5" fmla="*/ 3296654 h 6858000"/>
              <a:gd name="connsiteX6" fmla="*/ 1920467 w 3981702"/>
              <a:gd name="connsiteY6" fmla="*/ 69927 h 6858000"/>
              <a:gd name="connsiteX7" fmla="*/ 2056998 w 3981702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81702" h="6858000">
                <a:moveTo>
                  <a:pt x="2056998" y="0"/>
                </a:moveTo>
                <a:lnTo>
                  <a:pt x="3953127" y="0"/>
                </a:lnTo>
                <a:cubicBezTo>
                  <a:pt x="3957890" y="2286000"/>
                  <a:pt x="3976939" y="4557712"/>
                  <a:pt x="3981702" y="6843712"/>
                </a:cubicBezTo>
                <a:lnTo>
                  <a:pt x="2783919" y="6858000"/>
                </a:lnTo>
                <a:lnTo>
                  <a:pt x="2752534" y="6850757"/>
                </a:lnTo>
                <a:cubicBezTo>
                  <a:pt x="1169639" y="6443496"/>
                  <a:pt x="0" y="5006667"/>
                  <a:pt x="0" y="3296654"/>
                </a:cubicBezTo>
                <a:cubicBezTo>
                  <a:pt x="0" y="1903310"/>
                  <a:pt x="776551" y="691340"/>
                  <a:pt x="1920467" y="69927"/>
                </a:cubicBezTo>
                <a:lnTo>
                  <a:pt x="205699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noProof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550585-CA92-EB41-9898-BB8983638A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20305" y="5505012"/>
            <a:ext cx="1704667" cy="515360"/>
          </a:xfrm>
        </p:spPr>
        <p:txBody>
          <a:bodyPr rtlCol="0"/>
          <a:lstStyle/>
          <a:p>
            <a:pPr rtl="0"/>
            <a:endParaRPr lang="en-GB" noProof="1"/>
          </a:p>
          <a:p>
            <a:pPr rtl="0"/>
            <a:endParaRPr lang="en-GB" noProof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C9A093-942F-7574-759A-FB655777C5ED}"/>
              </a:ext>
            </a:extLst>
          </p:cNvPr>
          <p:cNvSpPr txBox="1"/>
          <p:nvPr/>
        </p:nvSpPr>
        <p:spPr>
          <a:xfrm>
            <a:off x="7233905" y="3974948"/>
            <a:ext cx="23680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Mrs Sharp</a:t>
            </a:r>
          </a:p>
          <a:p>
            <a:pPr algn="ctr"/>
            <a:r>
              <a:rPr lang="en-US" dirty="0"/>
              <a:t>FOX CLASS TEACHER</a:t>
            </a:r>
          </a:p>
          <a:p>
            <a:pPr algn="ctr"/>
            <a:r>
              <a:rPr lang="en-US" dirty="0"/>
              <a:t>EYFS lead</a:t>
            </a:r>
          </a:p>
          <a:p>
            <a:pPr algn="ctr"/>
            <a:r>
              <a:rPr lang="en-US" dirty="0"/>
              <a:t>Forest School lead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B59EA0-5053-B99C-D83F-17AE42878258}"/>
              </a:ext>
            </a:extLst>
          </p:cNvPr>
          <p:cNvSpPr txBox="1"/>
          <p:nvPr/>
        </p:nvSpPr>
        <p:spPr>
          <a:xfrm>
            <a:off x="5080636" y="4377819"/>
            <a:ext cx="1790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Mrs Grant</a:t>
            </a:r>
          </a:p>
          <a:p>
            <a:pPr algn="ctr"/>
            <a:r>
              <a:rPr lang="en-US" dirty="0"/>
              <a:t>FOX CLASS TEACHER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310CFC-7BA2-D7ED-E143-3D313B5398C4}"/>
              </a:ext>
            </a:extLst>
          </p:cNvPr>
          <p:cNvSpPr txBox="1"/>
          <p:nvPr/>
        </p:nvSpPr>
        <p:spPr>
          <a:xfrm>
            <a:off x="9579921" y="4376311"/>
            <a:ext cx="2462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Mrs Gill</a:t>
            </a:r>
          </a:p>
          <a:p>
            <a:pPr algn="ctr"/>
            <a:r>
              <a:rPr lang="en-US" dirty="0"/>
              <a:t>Teaching Assistant </a:t>
            </a:r>
            <a:endParaRPr lang="en-GB" dirty="0"/>
          </a:p>
        </p:txBody>
      </p:sp>
      <p:pic>
        <p:nvPicPr>
          <p:cNvPr id="2057" name="Picture 9" descr="See the source image">
            <a:extLst>
              <a:ext uri="{FF2B5EF4-FFF2-40B4-BE49-F238E27FC236}">
                <a16:creationId xmlns:a16="http://schemas.microsoft.com/office/drawing/2014/main" id="{B5E8B35B-7DD1-1F31-85FB-90D64C1C2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703" y="103277"/>
            <a:ext cx="2476502" cy="167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4244DFE-65E3-C83A-ABDE-1A52D4ED69E4}"/>
              </a:ext>
            </a:extLst>
          </p:cNvPr>
          <p:cNvSpPr txBox="1"/>
          <p:nvPr/>
        </p:nvSpPr>
        <p:spPr>
          <a:xfrm>
            <a:off x="164758" y="3868546"/>
            <a:ext cx="179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Miss Wilson</a:t>
            </a:r>
          </a:p>
          <a:p>
            <a:pPr algn="ctr"/>
            <a:r>
              <a:rPr lang="en-US" dirty="0"/>
              <a:t>Care Worker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B3821E-326C-6FC6-3FE3-4A04A0109DE6}"/>
              </a:ext>
            </a:extLst>
          </p:cNvPr>
          <p:cNvSpPr txBox="1"/>
          <p:nvPr/>
        </p:nvSpPr>
        <p:spPr>
          <a:xfrm>
            <a:off x="2456353" y="3959892"/>
            <a:ext cx="1790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Miss Farrow</a:t>
            </a:r>
          </a:p>
          <a:p>
            <a:pPr algn="ctr"/>
            <a:r>
              <a:rPr lang="en-US" dirty="0"/>
              <a:t>Additional </a:t>
            </a:r>
          </a:p>
          <a:p>
            <a:pPr algn="ctr"/>
            <a:r>
              <a:rPr lang="en-US" dirty="0"/>
              <a:t>Teacher</a:t>
            </a:r>
            <a:endParaRPr lang="en-GB" dirty="0"/>
          </a:p>
        </p:txBody>
      </p:sp>
      <p:pic>
        <p:nvPicPr>
          <p:cNvPr id="17" name="Picture 16" descr="Cartoon a cartoon of a person holding pom poms&#10;&#10;Description automatically generated with medium confidence">
            <a:extLst>
              <a:ext uri="{FF2B5EF4-FFF2-40B4-BE49-F238E27FC236}">
                <a16:creationId xmlns:a16="http://schemas.microsoft.com/office/drawing/2014/main" id="{7CABF42B-F3E4-B725-A405-A6FBAD3661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4842" y="1979781"/>
            <a:ext cx="1888765" cy="188876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Picture 4" descr="A picture containing person, human face, smile, clothing&#10;&#10;Description automatically generated">
            <a:extLst>
              <a:ext uri="{FF2B5EF4-FFF2-40B4-BE49-F238E27FC236}">
                <a16:creationId xmlns:a16="http://schemas.microsoft.com/office/drawing/2014/main" id="{6AB60DDC-9B34-08BA-D777-F4D3148FA4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7037218" y="1863854"/>
            <a:ext cx="2659568" cy="1766429"/>
          </a:xfrm>
          <a:prstGeom prst="rect">
            <a:avLst/>
          </a:prstGeom>
        </p:spPr>
      </p:pic>
      <p:pic>
        <p:nvPicPr>
          <p:cNvPr id="16" name="Picture 15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15A57CD0-8275-F020-3016-51DCF0FD40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4633120" y="1912722"/>
            <a:ext cx="2659569" cy="1766430"/>
          </a:xfrm>
          <a:prstGeom prst="rect">
            <a:avLst/>
          </a:prstGeom>
        </p:spPr>
      </p:pic>
      <p:pic>
        <p:nvPicPr>
          <p:cNvPr id="19" name="Picture 18" descr="A picture containing person, human face, clothing, smile&#10;&#10;Description automatically generated">
            <a:extLst>
              <a:ext uri="{FF2B5EF4-FFF2-40B4-BE49-F238E27FC236}">
                <a16:creationId xmlns:a16="http://schemas.microsoft.com/office/drawing/2014/main" id="{B21E2898-90B3-320E-B47A-9EBC773CA8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9311487" y="1863854"/>
            <a:ext cx="2659570" cy="176643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D9B0E2E-7DE7-AC9E-C411-8775CE853917}"/>
              </a:ext>
            </a:extLst>
          </p:cNvPr>
          <p:cNvSpPr txBox="1"/>
          <p:nvPr/>
        </p:nvSpPr>
        <p:spPr>
          <a:xfrm>
            <a:off x="1349492" y="5775844"/>
            <a:ext cx="179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Mrs Skennerton</a:t>
            </a:r>
          </a:p>
          <a:p>
            <a:pPr algn="ctr"/>
            <a:r>
              <a:rPr lang="en-US" dirty="0"/>
              <a:t>Apprentice TA</a:t>
            </a:r>
            <a:endParaRPr lang="en-GB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84CAC7B-2EBD-6076-2374-9742D1794E56}"/>
              </a:ext>
            </a:extLst>
          </p:cNvPr>
          <p:cNvSpPr txBox="1"/>
          <p:nvPr/>
        </p:nvSpPr>
        <p:spPr>
          <a:xfrm>
            <a:off x="3826490" y="5775844"/>
            <a:ext cx="179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Mrs Pritchard</a:t>
            </a:r>
          </a:p>
          <a:p>
            <a:pPr algn="ctr"/>
            <a:r>
              <a:rPr lang="en-US" dirty="0"/>
              <a:t>Apprentice TA</a:t>
            </a:r>
            <a:endParaRPr lang="en-GB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997FF87-1DDF-761A-F575-31258C343B00}"/>
              </a:ext>
            </a:extLst>
          </p:cNvPr>
          <p:cNvSpPr txBox="1"/>
          <p:nvPr/>
        </p:nvSpPr>
        <p:spPr>
          <a:xfrm>
            <a:off x="6185718" y="5775844"/>
            <a:ext cx="2368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Mrs Porter </a:t>
            </a:r>
          </a:p>
          <a:p>
            <a:pPr algn="ctr"/>
            <a:r>
              <a:rPr lang="en-US" dirty="0"/>
              <a:t>Teaching Assistant</a:t>
            </a:r>
            <a:endParaRPr lang="en-GB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1069922-7B82-DDE0-2015-FCC703F708A5}"/>
              </a:ext>
            </a:extLst>
          </p:cNvPr>
          <p:cNvSpPr txBox="1"/>
          <p:nvPr/>
        </p:nvSpPr>
        <p:spPr>
          <a:xfrm>
            <a:off x="9306781" y="318860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SS</a:t>
            </a:r>
          </a:p>
        </p:txBody>
      </p:sp>
    </p:spTree>
    <p:extLst>
      <p:ext uri="{BB962C8B-B14F-4D97-AF65-F5344CB8AC3E}">
        <p14:creationId xmlns:p14="http://schemas.microsoft.com/office/powerpoint/2010/main" val="2174736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D61755D0-5562-4A11-BF40-227C0B57E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6973" y="818000"/>
            <a:ext cx="6857999" cy="653547"/>
          </a:xfrm>
        </p:spPr>
        <p:txBody>
          <a:bodyPr rtlCol="0"/>
          <a:lstStyle/>
          <a:p>
            <a:pPr rtl="0"/>
            <a:r>
              <a:rPr lang="en-GB" noProof="1"/>
              <a:t>Badger class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550585-CA92-EB41-9898-BB8983638A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20305" y="5505012"/>
            <a:ext cx="1704667" cy="515360"/>
          </a:xfrm>
        </p:spPr>
        <p:txBody>
          <a:bodyPr rtlCol="0"/>
          <a:lstStyle/>
          <a:p>
            <a:pPr rtl="0"/>
            <a:endParaRPr lang="en-GB" noProof="1"/>
          </a:p>
          <a:p>
            <a:pPr rtl="0"/>
            <a:endParaRPr lang="en-GB" noProof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C9A093-942F-7574-759A-FB655777C5ED}"/>
              </a:ext>
            </a:extLst>
          </p:cNvPr>
          <p:cNvSpPr txBox="1"/>
          <p:nvPr/>
        </p:nvSpPr>
        <p:spPr>
          <a:xfrm>
            <a:off x="6787942" y="4180165"/>
            <a:ext cx="179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Mrs Stafford</a:t>
            </a:r>
          </a:p>
          <a:p>
            <a:pPr algn="ctr"/>
            <a:r>
              <a:rPr lang="en-US" dirty="0"/>
              <a:t>EYFS lead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B59EA0-5053-B99C-D83F-17AE42878258}"/>
              </a:ext>
            </a:extLst>
          </p:cNvPr>
          <p:cNvSpPr txBox="1"/>
          <p:nvPr/>
        </p:nvSpPr>
        <p:spPr>
          <a:xfrm>
            <a:off x="4529769" y="4172003"/>
            <a:ext cx="1790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Miss Maude</a:t>
            </a:r>
          </a:p>
          <a:p>
            <a:pPr algn="ctr"/>
            <a:r>
              <a:rPr lang="en-US" dirty="0"/>
              <a:t>BADGER CLASS</a:t>
            </a:r>
          </a:p>
          <a:p>
            <a:pPr algn="ctr"/>
            <a:r>
              <a:rPr lang="en-US" dirty="0"/>
              <a:t>TEACHER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310CFC-7BA2-D7ED-E143-3D313B5398C4}"/>
              </a:ext>
            </a:extLst>
          </p:cNvPr>
          <p:cNvSpPr txBox="1"/>
          <p:nvPr/>
        </p:nvSpPr>
        <p:spPr>
          <a:xfrm>
            <a:off x="8948948" y="4203889"/>
            <a:ext cx="2964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Mrs Gill</a:t>
            </a:r>
          </a:p>
          <a:p>
            <a:pPr algn="ctr"/>
            <a:r>
              <a:rPr lang="en-US" dirty="0"/>
              <a:t>Teaching Assistant </a:t>
            </a:r>
            <a:endParaRPr lang="en-GB" dirty="0"/>
          </a:p>
        </p:txBody>
      </p:sp>
      <p:pic>
        <p:nvPicPr>
          <p:cNvPr id="3076" name="Picture 4" descr="Image result for badger clipart">
            <a:extLst>
              <a:ext uri="{FF2B5EF4-FFF2-40B4-BE49-F238E27FC236}">
                <a16:creationId xmlns:a16="http://schemas.microsoft.com/office/drawing/2014/main" id="{2142195B-F65E-0CD6-A5B5-B8B007561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972" y="330482"/>
            <a:ext cx="2648672" cy="123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919A292-9410-673F-5F81-859C4FE5C105}"/>
              </a:ext>
            </a:extLst>
          </p:cNvPr>
          <p:cNvSpPr txBox="1"/>
          <p:nvPr/>
        </p:nvSpPr>
        <p:spPr>
          <a:xfrm>
            <a:off x="430888" y="3721206"/>
            <a:ext cx="179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Miss Wilson</a:t>
            </a:r>
          </a:p>
          <a:p>
            <a:pPr algn="ctr"/>
            <a:r>
              <a:rPr lang="en-US" dirty="0"/>
              <a:t>Care Worker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FF73BC-3F18-18DC-4ED9-FE0F50950DD7}"/>
              </a:ext>
            </a:extLst>
          </p:cNvPr>
          <p:cNvSpPr txBox="1"/>
          <p:nvPr/>
        </p:nvSpPr>
        <p:spPr>
          <a:xfrm>
            <a:off x="2456353" y="3959892"/>
            <a:ext cx="1790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Miss Farrow</a:t>
            </a:r>
          </a:p>
          <a:p>
            <a:pPr algn="ctr"/>
            <a:r>
              <a:rPr lang="en-US" dirty="0"/>
              <a:t>Additional </a:t>
            </a:r>
          </a:p>
          <a:p>
            <a:pPr algn="ctr"/>
            <a:r>
              <a:rPr lang="en-US" dirty="0"/>
              <a:t>Teacher</a:t>
            </a:r>
            <a:endParaRPr lang="en-GB" dirty="0"/>
          </a:p>
        </p:txBody>
      </p:sp>
      <p:pic>
        <p:nvPicPr>
          <p:cNvPr id="16" name="Picture 15" descr="Cartoon a cartoon of a person holding pom poms&#10;&#10;Description automatically generated with medium confidence">
            <a:extLst>
              <a:ext uri="{FF2B5EF4-FFF2-40B4-BE49-F238E27FC236}">
                <a16:creationId xmlns:a16="http://schemas.microsoft.com/office/drawing/2014/main" id="{3C041D61-E29A-793F-01EE-212EDF9F06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1588" y="1953725"/>
            <a:ext cx="1888765" cy="188876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7" name="Picture 16" descr="A person with long hair smiling&#10;&#10;Description automatically generated with low confidence">
            <a:extLst>
              <a:ext uri="{FF2B5EF4-FFF2-40B4-BE49-F238E27FC236}">
                <a16:creationId xmlns:a16="http://schemas.microsoft.com/office/drawing/2014/main" id="{ED290360-763F-2F7B-9339-09FACDAD0B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262889" y="2097676"/>
            <a:ext cx="2410286" cy="1600861"/>
          </a:xfrm>
          <a:prstGeom prst="rect">
            <a:avLst/>
          </a:prstGeom>
        </p:spPr>
      </p:pic>
      <p:pic>
        <p:nvPicPr>
          <p:cNvPr id="18" name="Picture 17" descr="A picture containing person, human face, clothing, smile&#10;&#10;Description automatically generated">
            <a:extLst>
              <a:ext uri="{FF2B5EF4-FFF2-40B4-BE49-F238E27FC236}">
                <a16:creationId xmlns:a16="http://schemas.microsoft.com/office/drawing/2014/main" id="{0235EECB-F8A2-1E67-1A74-EAFC5F2145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9088079" y="1982871"/>
            <a:ext cx="2574147" cy="1709694"/>
          </a:xfrm>
          <a:prstGeom prst="rect">
            <a:avLst/>
          </a:prstGeom>
        </p:spPr>
      </p:pic>
      <p:pic>
        <p:nvPicPr>
          <p:cNvPr id="20" name="Picture 19" descr="A person smiling at the camera&#10;&#10;Description automatically generated with low confidence">
            <a:extLst>
              <a:ext uri="{FF2B5EF4-FFF2-40B4-BE49-F238E27FC236}">
                <a16:creationId xmlns:a16="http://schemas.microsoft.com/office/drawing/2014/main" id="{48CF4928-D675-B0C4-DC48-E334DC45C6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6407536" y="2054160"/>
            <a:ext cx="2490462" cy="165411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B850D7B-C2BC-5CDD-A0E1-F7CE527B7CC4}"/>
              </a:ext>
            </a:extLst>
          </p:cNvPr>
          <p:cNvSpPr txBox="1"/>
          <p:nvPr/>
        </p:nvSpPr>
        <p:spPr>
          <a:xfrm>
            <a:off x="1349492" y="5775844"/>
            <a:ext cx="179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Mrs Skennerton</a:t>
            </a:r>
          </a:p>
          <a:p>
            <a:pPr algn="ctr"/>
            <a:r>
              <a:rPr lang="en-US" dirty="0"/>
              <a:t>Apprentice TA</a:t>
            </a:r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1707AA1-E915-D185-8970-772CDAA0C898}"/>
              </a:ext>
            </a:extLst>
          </p:cNvPr>
          <p:cNvSpPr txBox="1"/>
          <p:nvPr/>
        </p:nvSpPr>
        <p:spPr>
          <a:xfrm>
            <a:off x="3826490" y="5775844"/>
            <a:ext cx="179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Mrs Pritchard</a:t>
            </a:r>
          </a:p>
          <a:p>
            <a:pPr algn="ctr"/>
            <a:r>
              <a:rPr lang="en-US" dirty="0"/>
              <a:t>Apprentice TA</a:t>
            </a:r>
            <a:endParaRPr lang="en-GB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1D248C6-8F91-119E-FA3B-75E05703D996}"/>
              </a:ext>
            </a:extLst>
          </p:cNvPr>
          <p:cNvSpPr txBox="1"/>
          <p:nvPr/>
        </p:nvSpPr>
        <p:spPr>
          <a:xfrm>
            <a:off x="6061432" y="5796547"/>
            <a:ext cx="241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Mrs Porter </a:t>
            </a:r>
          </a:p>
          <a:p>
            <a:pPr algn="ctr"/>
            <a:r>
              <a:rPr lang="en-US" dirty="0"/>
              <a:t>Teaching Assistant</a:t>
            </a:r>
            <a:endParaRPr lang="en-GB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8EEF98F-4423-C539-D53C-E4BDCF98183D}"/>
              </a:ext>
            </a:extLst>
          </p:cNvPr>
          <p:cNvSpPr txBox="1"/>
          <p:nvPr/>
        </p:nvSpPr>
        <p:spPr>
          <a:xfrm>
            <a:off x="10214315" y="261026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76490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34B320A-560D-4493-AA6A-79A2C8DC3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668" y="1412414"/>
            <a:ext cx="7772402" cy="685800"/>
          </a:xfrm>
        </p:spPr>
        <p:txBody>
          <a:bodyPr rtlCol="0"/>
          <a:lstStyle/>
          <a:p>
            <a:pPr algn="ctr" rtl="0"/>
            <a:r>
              <a:rPr lang="en-US" noProof="1"/>
              <a:t>Should you need us… </a:t>
            </a:r>
            <a:endParaRPr lang="en-GB" noProof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FD1068-A2EB-699D-8D40-5D08D166A846}"/>
              </a:ext>
            </a:extLst>
          </p:cNvPr>
          <p:cNvSpPr txBox="1"/>
          <p:nvPr/>
        </p:nvSpPr>
        <p:spPr>
          <a:xfrm>
            <a:off x="8772526" y="1349599"/>
            <a:ext cx="180975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SassoonPrimaryInfant" pitchFamily="2" charset="0"/>
              </a:rPr>
              <a:t>01623 822111</a:t>
            </a:r>
            <a:endParaRPr lang="en-GB" sz="2800" dirty="0">
              <a:latin typeface="SassoonPrimaryInfant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2A100F-B5CF-FD37-A926-A6D1658BA385}"/>
              </a:ext>
            </a:extLst>
          </p:cNvPr>
          <p:cNvSpPr txBox="1"/>
          <p:nvPr/>
        </p:nvSpPr>
        <p:spPr>
          <a:xfrm>
            <a:off x="4368528" y="4561234"/>
            <a:ext cx="519097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SassoonPrimaryInfant" pitchFamily="2" charset="0"/>
              </a:rPr>
              <a:t>ssharp@kingedwin.notts.sch.uk</a:t>
            </a:r>
            <a:endParaRPr lang="en-GB" sz="2800" dirty="0">
              <a:latin typeface="SassoonPrimaryInfant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CB0EED-211A-C7C5-CAC9-E16773AC50AB}"/>
              </a:ext>
            </a:extLst>
          </p:cNvPr>
          <p:cNvSpPr txBox="1"/>
          <p:nvPr/>
        </p:nvSpPr>
        <p:spPr>
          <a:xfrm>
            <a:off x="4512614" y="3941458"/>
            <a:ext cx="519097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SassoonPrimaryInfant" pitchFamily="2" charset="0"/>
              </a:rPr>
              <a:t>jstafford@kingedwin.notts.sch.uk</a:t>
            </a:r>
            <a:endParaRPr lang="en-GB" sz="2800" dirty="0">
              <a:latin typeface="SassoonPrimaryInfant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3916B5-EE0C-2906-25FF-4D6904AD66DC}"/>
              </a:ext>
            </a:extLst>
          </p:cNvPr>
          <p:cNvSpPr txBox="1"/>
          <p:nvPr/>
        </p:nvSpPr>
        <p:spPr>
          <a:xfrm>
            <a:off x="4486422" y="5866567"/>
            <a:ext cx="519097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SassoonPrimaryInfant" pitchFamily="2" charset="0"/>
              </a:rPr>
              <a:t>sgrant@kingedwin.notts.sch.uk</a:t>
            </a:r>
            <a:endParaRPr lang="en-GB" sz="2800" dirty="0">
              <a:latin typeface="SassoonPrimaryInfant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9DBF4C-84BF-F17D-65A4-88A318C95B6B}"/>
              </a:ext>
            </a:extLst>
          </p:cNvPr>
          <p:cNvSpPr txBox="1"/>
          <p:nvPr/>
        </p:nvSpPr>
        <p:spPr>
          <a:xfrm>
            <a:off x="4038009" y="5246791"/>
            <a:ext cx="585201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SassoonPrimaryInfant" pitchFamily="2" charset="0"/>
              </a:rPr>
              <a:t>lmaude@kingedwin.notts.sch.uk</a:t>
            </a:r>
            <a:endParaRPr lang="en-GB" sz="2800" dirty="0">
              <a:latin typeface="SassoonPrimaryInfant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E415C9-0E64-9DA2-D1B4-DDE4D46E6006}"/>
              </a:ext>
            </a:extLst>
          </p:cNvPr>
          <p:cNvSpPr txBox="1"/>
          <p:nvPr/>
        </p:nvSpPr>
        <p:spPr>
          <a:xfrm>
            <a:off x="3126686" y="3002272"/>
            <a:ext cx="7674664" cy="8426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SassoonPrimaryInfant" pitchFamily="2" charset="0"/>
              </a:rPr>
              <a:t>office@kingedwin.notts.sch.uk</a:t>
            </a:r>
            <a:endParaRPr lang="en-GB" sz="4800" dirty="0">
              <a:latin typeface="SassoonPrimaryInfant" pitchFamily="2" charset="0"/>
            </a:endParaRPr>
          </a:p>
        </p:txBody>
      </p:sp>
      <p:pic>
        <p:nvPicPr>
          <p:cNvPr id="13" name="Graphic 12" descr="Illustration of a globe character ">
            <a:extLst>
              <a:ext uri="{FF2B5EF4-FFF2-40B4-BE49-F238E27FC236}">
                <a16:creationId xmlns:a16="http://schemas.microsoft.com/office/drawing/2014/main" id="{1D9A2528-16AB-9770-10FF-E4F0A6822C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25631" y="4379336"/>
            <a:ext cx="2213723" cy="17488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F8F398-9256-BA18-DA05-71FEAEBBF659}"/>
              </a:ext>
            </a:extLst>
          </p:cNvPr>
          <p:cNvSpPr txBox="1"/>
          <p:nvPr/>
        </p:nvSpPr>
        <p:spPr>
          <a:xfrm>
            <a:off x="10801350" y="127047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SS</a:t>
            </a:r>
          </a:p>
        </p:txBody>
      </p:sp>
    </p:spTree>
    <p:extLst>
      <p:ext uri="{BB962C8B-B14F-4D97-AF65-F5344CB8AC3E}">
        <p14:creationId xmlns:p14="http://schemas.microsoft.com/office/powerpoint/2010/main" val="694202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96520-2640-4559-BAB1-ADE3A7386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4785" y="278868"/>
            <a:ext cx="6400800" cy="685800"/>
          </a:xfrm>
        </p:spPr>
        <p:txBody>
          <a:bodyPr rtlCol="0"/>
          <a:lstStyle/>
          <a:p>
            <a:pPr rtl="0"/>
            <a:r>
              <a:rPr lang="en-GB" noProof="1"/>
              <a:t>uniform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55DC304-4CC2-4AA6-99F0-241F19673C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279457" y="0"/>
            <a:ext cx="3981702" cy="6858000"/>
          </a:xfrm>
          <a:custGeom>
            <a:avLst/>
            <a:gdLst>
              <a:gd name="connsiteX0" fmla="*/ 2056998 w 4367464"/>
              <a:gd name="connsiteY0" fmla="*/ 0 h 6858000"/>
              <a:gd name="connsiteX1" fmla="*/ 4367464 w 4367464"/>
              <a:gd name="connsiteY1" fmla="*/ 0 h 6858000"/>
              <a:gd name="connsiteX2" fmla="*/ 4367464 w 4367464"/>
              <a:gd name="connsiteY2" fmla="*/ 6858000 h 6858000"/>
              <a:gd name="connsiteX3" fmla="*/ 2783919 w 4367464"/>
              <a:gd name="connsiteY3" fmla="*/ 6858000 h 6858000"/>
              <a:gd name="connsiteX4" fmla="*/ 2752534 w 4367464"/>
              <a:gd name="connsiteY4" fmla="*/ 6850757 h 6858000"/>
              <a:gd name="connsiteX5" fmla="*/ 0 w 4367464"/>
              <a:gd name="connsiteY5" fmla="*/ 3296654 h 6858000"/>
              <a:gd name="connsiteX6" fmla="*/ 1920467 w 4367464"/>
              <a:gd name="connsiteY6" fmla="*/ 69927 h 6858000"/>
              <a:gd name="connsiteX0" fmla="*/ 2056998 w 4367464"/>
              <a:gd name="connsiteY0" fmla="*/ 0 h 6858000"/>
              <a:gd name="connsiteX1" fmla="*/ 4367464 w 4367464"/>
              <a:gd name="connsiteY1" fmla="*/ 0 h 6858000"/>
              <a:gd name="connsiteX2" fmla="*/ 3981702 w 4367464"/>
              <a:gd name="connsiteY2" fmla="*/ 6843712 h 6858000"/>
              <a:gd name="connsiteX3" fmla="*/ 2783919 w 4367464"/>
              <a:gd name="connsiteY3" fmla="*/ 6858000 h 6858000"/>
              <a:gd name="connsiteX4" fmla="*/ 2752534 w 4367464"/>
              <a:gd name="connsiteY4" fmla="*/ 6850757 h 6858000"/>
              <a:gd name="connsiteX5" fmla="*/ 0 w 4367464"/>
              <a:gd name="connsiteY5" fmla="*/ 3296654 h 6858000"/>
              <a:gd name="connsiteX6" fmla="*/ 1920467 w 4367464"/>
              <a:gd name="connsiteY6" fmla="*/ 69927 h 6858000"/>
              <a:gd name="connsiteX7" fmla="*/ 2056998 w 4367464"/>
              <a:gd name="connsiteY7" fmla="*/ 0 h 6858000"/>
              <a:gd name="connsiteX0" fmla="*/ 2056998 w 3981702"/>
              <a:gd name="connsiteY0" fmla="*/ 28575 h 6886575"/>
              <a:gd name="connsiteX1" fmla="*/ 3881689 w 3981702"/>
              <a:gd name="connsiteY1" fmla="*/ 0 h 6886575"/>
              <a:gd name="connsiteX2" fmla="*/ 3981702 w 3981702"/>
              <a:gd name="connsiteY2" fmla="*/ 6872287 h 6886575"/>
              <a:gd name="connsiteX3" fmla="*/ 2783919 w 3981702"/>
              <a:gd name="connsiteY3" fmla="*/ 6886575 h 6886575"/>
              <a:gd name="connsiteX4" fmla="*/ 2752534 w 3981702"/>
              <a:gd name="connsiteY4" fmla="*/ 6879332 h 6886575"/>
              <a:gd name="connsiteX5" fmla="*/ 0 w 3981702"/>
              <a:gd name="connsiteY5" fmla="*/ 3325229 h 6886575"/>
              <a:gd name="connsiteX6" fmla="*/ 1920467 w 3981702"/>
              <a:gd name="connsiteY6" fmla="*/ 98502 h 6886575"/>
              <a:gd name="connsiteX7" fmla="*/ 2056998 w 3981702"/>
              <a:gd name="connsiteY7" fmla="*/ 28575 h 6886575"/>
              <a:gd name="connsiteX0" fmla="*/ 2056998 w 3981702"/>
              <a:gd name="connsiteY0" fmla="*/ 14287 h 6872287"/>
              <a:gd name="connsiteX1" fmla="*/ 3967414 w 3981702"/>
              <a:gd name="connsiteY1" fmla="*/ 0 h 6872287"/>
              <a:gd name="connsiteX2" fmla="*/ 3981702 w 3981702"/>
              <a:gd name="connsiteY2" fmla="*/ 6857999 h 6872287"/>
              <a:gd name="connsiteX3" fmla="*/ 2783919 w 3981702"/>
              <a:gd name="connsiteY3" fmla="*/ 6872287 h 6872287"/>
              <a:gd name="connsiteX4" fmla="*/ 2752534 w 3981702"/>
              <a:gd name="connsiteY4" fmla="*/ 6865044 h 6872287"/>
              <a:gd name="connsiteX5" fmla="*/ 0 w 3981702"/>
              <a:gd name="connsiteY5" fmla="*/ 3310941 h 6872287"/>
              <a:gd name="connsiteX6" fmla="*/ 1920467 w 3981702"/>
              <a:gd name="connsiteY6" fmla="*/ 84214 h 6872287"/>
              <a:gd name="connsiteX7" fmla="*/ 2056998 w 3981702"/>
              <a:gd name="connsiteY7" fmla="*/ 14287 h 6872287"/>
              <a:gd name="connsiteX0" fmla="*/ 2056998 w 4039095"/>
              <a:gd name="connsiteY0" fmla="*/ 14287 h 6872287"/>
              <a:gd name="connsiteX1" fmla="*/ 4038852 w 4039095"/>
              <a:gd name="connsiteY1" fmla="*/ 0 h 6872287"/>
              <a:gd name="connsiteX2" fmla="*/ 3981702 w 4039095"/>
              <a:gd name="connsiteY2" fmla="*/ 6857999 h 6872287"/>
              <a:gd name="connsiteX3" fmla="*/ 2783919 w 4039095"/>
              <a:gd name="connsiteY3" fmla="*/ 6872287 h 6872287"/>
              <a:gd name="connsiteX4" fmla="*/ 2752534 w 4039095"/>
              <a:gd name="connsiteY4" fmla="*/ 6865044 h 6872287"/>
              <a:gd name="connsiteX5" fmla="*/ 0 w 4039095"/>
              <a:gd name="connsiteY5" fmla="*/ 3310941 h 6872287"/>
              <a:gd name="connsiteX6" fmla="*/ 1920467 w 4039095"/>
              <a:gd name="connsiteY6" fmla="*/ 84214 h 6872287"/>
              <a:gd name="connsiteX7" fmla="*/ 2056998 w 4039095"/>
              <a:gd name="connsiteY7" fmla="*/ 14287 h 6872287"/>
              <a:gd name="connsiteX0" fmla="*/ 2056998 w 3981702"/>
              <a:gd name="connsiteY0" fmla="*/ 0 h 6858000"/>
              <a:gd name="connsiteX1" fmla="*/ 3953127 w 3981702"/>
              <a:gd name="connsiteY1" fmla="*/ 0 h 6858000"/>
              <a:gd name="connsiteX2" fmla="*/ 3981702 w 3981702"/>
              <a:gd name="connsiteY2" fmla="*/ 6843712 h 6858000"/>
              <a:gd name="connsiteX3" fmla="*/ 2783919 w 3981702"/>
              <a:gd name="connsiteY3" fmla="*/ 6858000 h 6858000"/>
              <a:gd name="connsiteX4" fmla="*/ 2752534 w 3981702"/>
              <a:gd name="connsiteY4" fmla="*/ 6850757 h 6858000"/>
              <a:gd name="connsiteX5" fmla="*/ 0 w 3981702"/>
              <a:gd name="connsiteY5" fmla="*/ 3296654 h 6858000"/>
              <a:gd name="connsiteX6" fmla="*/ 1920467 w 3981702"/>
              <a:gd name="connsiteY6" fmla="*/ 69927 h 6858000"/>
              <a:gd name="connsiteX7" fmla="*/ 2056998 w 3981702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81702" h="6858000">
                <a:moveTo>
                  <a:pt x="2056998" y="0"/>
                </a:moveTo>
                <a:lnTo>
                  <a:pt x="3953127" y="0"/>
                </a:lnTo>
                <a:cubicBezTo>
                  <a:pt x="3957890" y="2286000"/>
                  <a:pt x="3976939" y="4557712"/>
                  <a:pt x="3981702" y="6843712"/>
                </a:cubicBezTo>
                <a:lnTo>
                  <a:pt x="2783919" y="6858000"/>
                </a:lnTo>
                <a:lnTo>
                  <a:pt x="2752534" y="6850757"/>
                </a:lnTo>
                <a:cubicBezTo>
                  <a:pt x="1169639" y="6443496"/>
                  <a:pt x="0" y="5006667"/>
                  <a:pt x="0" y="3296654"/>
                </a:cubicBezTo>
                <a:cubicBezTo>
                  <a:pt x="0" y="1903310"/>
                  <a:pt x="776551" y="691340"/>
                  <a:pt x="1920467" y="69927"/>
                </a:cubicBezTo>
                <a:lnTo>
                  <a:pt x="205699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noProof="1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0488BDD-E41D-ECFD-4E38-5D4486530F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3580986"/>
            <a:ext cx="8534400" cy="30933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1030076-2690-418C-ABF2-AE8AC539B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667" y="183618"/>
            <a:ext cx="6280683" cy="3245382"/>
          </a:xfrm>
          <a:prstGeom prst="rect">
            <a:avLst/>
          </a:prstGeom>
        </p:spPr>
      </p:pic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55164DA8-822C-8C35-3046-6B361DB29C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5469" y="4623734"/>
            <a:ext cx="2468730" cy="1291291"/>
          </a:xfrm>
        </p:spPr>
        <p:txBody>
          <a:bodyPr rtlCol="0">
            <a:normAutofit/>
          </a:bodyPr>
          <a:lstStyle/>
          <a:p>
            <a:pPr algn="l" rtl="0">
              <a:lnSpc>
                <a:spcPts val="2800"/>
              </a:lnSpc>
            </a:pPr>
            <a:r>
              <a:rPr lang="en-GB" noProof="1">
                <a:latin typeface="+mj-lt"/>
              </a:rPr>
              <a:t>PE kit to be worn instead of uniform on Monday (PE day)</a:t>
            </a:r>
          </a:p>
          <a:p>
            <a:pPr rtl="0"/>
            <a:endParaRPr lang="en-GB" noProof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907FA3-2191-292F-C9AB-C1A3C6C03D3B}"/>
              </a:ext>
            </a:extLst>
          </p:cNvPr>
          <p:cNvSpPr txBox="1"/>
          <p:nvPr/>
        </p:nvSpPr>
        <p:spPr>
          <a:xfrm>
            <a:off x="10137322" y="503003"/>
            <a:ext cx="179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dirty="0"/>
              <a:t>JS</a:t>
            </a:r>
          </a:p>
        </p:txBody>
      </p:sp>
    </p:spTree>
    <p:extLst>
      <p:ext uri="{BB962C8B-B14F-4D97-AF65-F5344CB8AC3E}">
        <p14:creationId xmlns:p14="http://schemas.microsoft.com/office/powerpoint/2010/main" val="2841232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34B320A-560D-4493-AA6A-79A2C8DC3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en-US" noProof="1"/>
              <a:t>What’s new?</a:t>
            </a:r>
            <a:endParaRPr lang="en-GB" noProof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A2FFE3-A7C7-9249-96D4-8D9AC15E015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43526" y="2539013"/>
            <a:ext cx="8620638" cy="4469907"/>
          </a:xfrm>
        </p:spPr>
        <p:txBody>
          <a:bodyPr rtlCol="0">
            <a:normAutofit/>
          </a:bodyPr>
          <a:lstStyle/>
          <a:p>
            <a:pPr rtl="0">
              <a:lnSpc>
                <a:spcPts val="2800"/>
              </a:lnSpc>
            </a:pPr>
            <a:r>
              <a:rPr lang="en-GB" noProof="1"/>
              <a:t>Building</a:t>
            </a:r>
          </a:p>
          <a:p>
            <a:pPr rtl="0">
              <a:lnSpc>
                <a:spcPts val="2800"/>
              </a:lnSpc>
            </a:pPr>
            <a:r>
              <a:rPr lang="en-GB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Resources</a:t>
            </a:r>
          </a:p>
          <a:p>
            <a:pPr rtl="0">
              <a:lnSpc>
                <a:spcPts val="2800"/>
              </a:lnSpc>
            </a:pPr>
            <a:r>
              <a:rPr lang="en-GB" noProof="1"/>
              <a:t>Currciulum</a:t>
            </a:r>
          </a:p>
          <a:p>
            <a:pPr rtl="0"/>
            <a:endParaRPr lang="en-GB" noProof="1"/>
          </a:p>
          <a:p>
            <a:pPr rtl="0"/>
            <a:r>
              <a:rPr lang="en-GB" noProof="1"/>
              <a:t>… but what is long standing, secure, experienced? SO MUCH</a:t>
            </a:r>
          </a:p>
          <a:p>
            <a:pPr rtl="0"/>
            <a:endParaRPr lang="en-GB" noProof="1"/>
          </a:p>
        </p:txBody>
      </p:sp>
      <p:pic>
        <p:nvPicPr>
          <p:cNvPr id="4" name="Graphic 3" descr="Illustration of a pencil character ">
            <a:extLst>
              <a:ext uri="{FF2B5EF4-FFF2-40B4-BE49-F238E27FC236}">
                <a16:creationId xmlns:a16="http://schemas.microsoft.com/office/drawing/2014/main" id="{FD743699-F451-844E-1245-BDC6EAFB5B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774458">
            <a:off x="9086358" y="4456117"/>
            <a:ext cx="1496541" cy="2552926"/>
          </a:xfrm>
          <a:prstGeom prst="rect">
            <a:avLst/>
          </a:prstGeom>
        </p:spPr>
      </p:pic>
      <p:pic>
        <p:nvPicPr>
          <p:cNvPr id="6" name="Picture 5" descr="A cartoon of a person holding a pencil&#10;&#10;Description automatically generated">
            <a:extLst>
              <a:ext uri="{FF2B5EF4-FFF2-40B4-BE49-F238E27FC236}">
                <a16:creationId xmlns:a16="http://schemas.microsoft.com/office/drawing/2014/main" id="{C71D637A-DC77-F94C-C8F8-65C7E0F34A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871" y="1085294"/>
            <a:ext cx="2907437" cy="2907437"/>
          </a:xfrm>
          <a:prstGeom prst="rect">
            <a:avLst/>
          </a:prstGeom>
        </p:spPr>
      </p:pic>
      <p:pic>
        <p:nvPicPr>
          <p:cNvPr id="7" name="Picture 6" descr="A cartoon of a child sitting on 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8A181B57-0EDB-CDA4-4E73-C11AADB312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8819" y="4607335"/>
            <a:ext cx="2250489" cy="22504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3C401A-3F85-5BA7-9A23-1AACECE3A71B}"/>
              </a:ext>
            </a:extLst>
          </p:cNvPr>
          <p:cNvSpPr txBox="1"/>
          <p:nvPr/>
        </p:nvSpPr>
        <p:spPr>
          <a:xfrm>
            <a:off x="10755853" y="161964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49395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D4A52C-1616-4DE9-8F38-FB14C8732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1"/>
            <a:ext cx="1819922" cy="685800"/>
          </a:xfrm>
        </p:spPr>
        <p:txBody>
          <a:bodyPr rtlCol="0"/>
          <a:lstStyle/>
          <a:p>
            <a:pPr rtl="0"/>
            <a:r>
              <a:rPr lang="en-GB" noProof="1"/>
              <a:t>Dates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163D03-0474-4A43-A81C-E7FC3027F2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8676" y="2738917"/>
            <a:ext cx="7563774" cy="4206240"/>
          </a:xfrm>
        </p:spPr>
        <p:txBody>
          <a:bodyPr rtlCol="0"/>
          <a:lstStyle/>
          <a:p>
            <a:pPr marL="285750" indent="-285750" algn="l" rtl="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+mj-lt"/>
                <a:ea typeface="Arial Unicode MS"/>
                <a:cs typeface="Arial Unicode MS"/>
              </a:rPr>
              <a:t>Transition booklet</a:t>
            </a:r>
          </a:p>
          <a:p>
            <a:pPr marL="285750" indent="-285750" algn="l" rtl="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 Unicode MS"/>
                <a:cs typeface="Arial Unicode MS"/>
              </a:rPr>
              <a:t>Transition activity </a:t>
            </a:r>
          </a:p>
          <a:p>
            <a:pPr marL="285750" indent="-285750" algn="l" rtl="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noProof="1">
                <a:solidFill>
                  <a:schemeClr val="tx1"/>
                </a:solidFill>
                <a:latin typeface="+mj-lt"/>
              </a:rPr>
              <a:t>2 letters from staff- on transition, day before we start school</a:t>
            </a:r>
          </a:p>
          <a:p>
            <a:pPr algn="l" rtl="0">
              <a:lnSpc>
                <a:spcPts val="2800"/>
              </a:lnSpc>
            </a:pPr>
            <a:endParaRPr lang="en-US" noProof="1">
              <a:solidFill>
                <a:schemeClr val="tx1"/>
              </a:solidFill>
              <a:latin typeface="+mj-lt"/>
            </a:endParaRPr>
          </a:p>
          <a:p>
            <a:pPr marL="285750" indent="-285750" algn="l" rtl="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1800" noProof="1">
                <a:solidFill>
                  <a:schemeClr val="tx1"/>
                </a:solidFill>
                <a:latin typeface="+mj-lt"/>
              </a:rPr>
              <a:t>First day of school:  Tuesday 5</a:t>
            </a:r>
            <a:r>
              <a:rPr lang="en-US" sz="1800" baseline="30000" noProof="1">
                <a:solidFill>
                  <a:schemeClr val="tx1"/>
                </a:solidFill>
                <a:latin typeface="+mj-lt"/>
              </a:rPr>
              <a:t>th</a:t>
            </a:r>
            <a:r>
              <a:rPr lang="en-US" sz="1800" noProof="1">
                <a:solidFill>
                  <a:schemeClr val="tx1"/>
                </a:solidFill>
                <a:latin typeface="+mj-lt"/>
              </a:rPr>
              <a:t> September</a:t>
            </a:r>
            <a:endParaRPr lang="en-US" noProof="1">
              <a:solidFill>
                <a:schemeClr val="tx1"/>
              </a:solidFill>
              <a:latin typeface="+mj-lt"/>
            </a:endParaRPr>
          </a:p>
          <a:p>
            <a:pPr marL="285750" indent="-285750" algn="l" rtl="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noProof="1">
                <a:solidFill>
                  <a:schemeClr val="tx1"/>
                </a:solidFill>
                <a:latin typeface="+mj-lt"/>
              </a:rPr>
              <a:t>New school day times  8:50am- 3:20pm</a:t>
            </a:r>
            <a:endParaRPr lang="en-GB" noProof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4E64823-B1F6-4468-BC94-C8D367BF35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837692" y="1714500"/>
            <a:ext cx="3429000" cy="3429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1"/>
          </a:p>
        </p:txBody>
      </p:sp>
      <p:pic>
        <p:nvPicPr>
          <p:cNvPr id="9" name="Graphic 8" descr="Illustration of a globe character ">
            <a:extLst>
              <a:ext uri="{FF2B5EF4-FFF2-40B4-BE49-F238E27FC236}">
                <a16:creationId xmlns:a16="http://schemas.microsoft.com/office/drawing/2014/main" id="{ABDECD10-E1E7-4208-B869-09373BB9DB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29672" y="2491609"/>
            <a:ext cx="2645040" cy="2089582"/>
          </a:xfrm>
          <a:prstGeom prst="rect">
            <a:avLst/>
          </a:prstGeom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D8105164-6D02-61F7-FC29-D92387956B12}"/>
              </a:ext>
            </a:extLst>
          </p:cNvPr>
          <p:cNvSpPr txBox="1">
            <a:spLocks/>
          </p:cNvSpPr>
          <p:nvPr/>
        </p:nvSpPr>
        <p:spPr>
          <a:xfrm>
            <a:off x="4473912" y="149523"/>
            <a:ext cx="6400800" cy="234208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+mj-lt"/>
              <a:ea typeface="Arial Unicode MS"/>
              <a:cs typeface="Arial Unicode MS"/>
            </a:endParaRPr>
          </a:p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+mj-lt"/>
                <a:ea typeface="Arial Unicode MS"/>
                <a:cs typeface="Arial Unicode MS"/>
              </a:rPr>
              <a:t>Half day transition Thursday 13</a:t>
            </a:r>
            <a:r>
              <a:rPr lang="en-US" baseline="30000" dirty="0">
                <a:solidFill>
                  <a:schemeClr val="tx1"/>
                </a:solidFill>
                <a:latin typeface="+mj-lt"/>
                <a:ea typeface="Arial Unicode MS"/>
                <a:cs typeface="Arial Unicode MS"/>
              </a:rPr>
              <a:t>th</a:t>
            </a:r>
            <a:r>
              <a:rPr lang="en-US" dirty="0">
                <a:solidFill>
                  <a:schemeClr val="tx1"/>
                </a:solidFill>
                <a:latin typeface="+mj-lt"/>
                <a:ea typeface="Arial Unicode MS"/>
                <a:cs typeface="Arial Unicode MS"/>
              </a:rPr>
              <a:t> July 9am-1:30</a:t>
            </a:r>
          </a:p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+mj-lt"/>
                <a:ea typeface="Arial Unicode MS"/>
                <a:cs typeface="Arial Unicode MS"/>
              </a:rPr>
              <a:t>Bring a packed lunch</a:t>
            </a:r>
          </a:p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+mj-lt"/>
                <a:ea typeface="Arial Unicode MS"/>
                <a:cs typeface="Arial Unicode MS"/>
              </a:rPr>
              <a:t>Come in via new classroom door</a:t>
            </a:r>
          </a:p>
          <a:p>
            <a:pPr>
              <a:lnSpc>
                <a:spcPts val="2800"/>
              </a:lnSpc>
            </a:pPr>
            <a:r>
              <a:rPr lang="en-US" dirty="0">
                <a:solidFill>
                  <a:schemeClr val="tx1"/>
                </a:solidFill>
                <a:latin typeface="+mj-lt"/>
                <a:ea typeface="Arial Unicode MS"/>
                <a:cs typeface="Arial Unicode MS"/>
              </a:rPr>
              <a:t>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9000B9-E728-A217-49FC-BDFB62ED7F5D}"/>
              </a:ext>
            </a:extLst>
          </p:cNvPr>
          <p:cNvSpPr txBox="1"/>
          <p:nvPr/>
        </p:nvSpPr>
        <p:spPr>
          <a:xfrm>
            <a:off x="10622688" y="149523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SS</a:t>
            </a:r>
          </a:p>
        </p:txBody>
      </p:sp>
    </p:spTree>
    <p:extLst>
      <p:ext uri="{BB962C8B-B14F-4D97-AF65-F5344CB8AC3E}">
        <p14:creationId xmlns:p14="http://schemas.microsoft.com/office/powerpoint/2010/main" val="26022469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ack to school">
      <a:dk1>
        <a:sysClr val="windowText" lastClr="000000"/>
      </a:dk1>
      <a:lt1>
        <a:sysClr val="window" lastClr="FFFFFF"/>
      </a:lt1>
      <a:dk2>
        <a:srgbClr val="445EA2"/>
      </a:dk2>
      <a:lt2>
        <a:srgbClr val="EBEBEB"/>
      </a:lt2>
      <a:accent1>
        <a:srgbClr val="4495A2"/>
      </a:accent1>
      <a:accent2>
        <a:srgbClr val="7CA655"/>
      </a:accent2>
      <a:accent3>
        <a:srgbClr val="DFB240"/>
      </a:accent3>
      <a:accent4>
        <a:srgbClr val="DF8C40"/>
      </a:accent4>
      <a:accent5>
        <a:srgbClr val="DF5D40"/>
      </a:accent5>
      <a:accent6>
        <a:srgbClr val="8760AD"/>
      </a:accent6>
      <a:hlink>
        <a:srgbClr val="DF5D40"/>
      </a:hlink>
      <a:folHlink>
        <a:srgbClr val="8760AD"/>
      </a:folHlink>
    </a:clrScheme>
    <a:fontScheme name="Custom 3">
      <a:majorFont>
        <a:latin typeface="Kristen ITC"/>
        <a:ea typeface=""/>
        <a:cs typeface=""/>
      </a:majorFont>
      <a:minorFont>
        <a:latin typeface="Quire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6870336_TF45015601_Win32" id="{14F78AED-C5FF-48ED-A50D-DBE36B6657BC}" vid="{5C806EB2-92E9-4E5C-814B-30114276132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700" row="5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004EE7CA-01E4-4C36-A155-A254FEC02701}">
  <we:reference id="wa104178141" version="4.3.3.0" store="en-US" storeType="OMEX"/>
  <we:alternateReferences>
    <we:reference id="wa104178141" version="4.3.3.0" store="WA104178141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0F07EB6-DDE3-49D2-9047-A171C0D29C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84EED2D-C894-47C4-9CDD-55EC03B2713B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28431A9B-4B87-4F2F-AB9E-CAE6A6729B8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Open house presentation</Template>
  <TotalTime>12992</TotalTime>
  <Words>632</Words>
  <Application>Microsoft Office PowerPoint</Application>
  <PresentationFormat>Widescreen</PresentationFormat>
  <Paragraphs>177</Paragraphs>
  <Slides>21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Kristen ITC</vt:lpstr>
      <vt:lpstr>Quire Sans</vt:lpstr>
      <vt:lpstr>SassoonPrimaryInfant</vt:lpstr>
      <vt:lpstr>Office Theme</vt:lpstr>
      <vt:lpstr>King Edwin Primary and Nursery School </vt:lpstr>
      <vt:lpstr>Welcome Parents!</vt:lpstr>
      <vt:lpstr>School Values </vt:lpstr>
      <vt:lpstr>Fox class</vt:lpstr>
      <vt:lpstr>Badger class</vt:lpstr>
      <vt:lpstr>Should you need us… </vt:lpstr>
      <vt:lpstr>uniform</vt:lpstr>
      <vt:lpstr>What’s new?</vt:lpstr>
      <vt:lpstr>Dates</vt:lpstr>
      <vt:lpstr>Forest School</vt:lpstr>
      <vt:lpstr>Communication</vt:lpstr>
      <vt:lpstr>Keeping you informed</vt:lpstr>
      <vt:lpstr>PowerPoint Presentation</vt:lpstr>
      <vt:lpstr>PowerPoint Presentation</vt:lpstr>
      <vt:lpstr>Reception Baseline Assessment</vt:lpstr>
      <vt:lpstr>School milk, school dinner, snack </vt:lpstr>
      <vt:lpstr>PowerPoint Presentation</vt:lpstr>
      <vt:lpstr>Curriuculm areas and expectations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King Edwin Primary and Nursery School</dc:title>
  <dc:creator>S Sharp</dc:creator>
  <cp:lastModifiedBy>S Sharp</cp:lastModifiedBy>
  <cp:revision>43</cp:revision>
  <dcterms:created xsi:type="dcterms:W3CDTF">2023-05-18T09:36:39Z</dcterms:created>
  <dcterms:modified xsi:type="dcterms:W3CDTF">2023-06-29T14:54:57Z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