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6087296"/>
            <a:ext cx="8161736" cy="324183"/>
          </a:xfrm>
          <a:prstGeom prst="rect">
            <a:avLst/>
          </a:prstGeom>
        </p:spPr>
        <p:txBody>
          <a:bodyPr anchor="b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1303734"/>
            <a:ext cx="8162619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89734"/>
            <a:ext cx="8161736" cy="102403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509242"/>
            <a:ext cx="8161736" cy="184063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4366392"/>
            <a:ext cx="8161735" cy="472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702468"/>
            <a:ext cx="8161736" cy="3663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7921" y="2616398"/>
            <a:ext cx="8108158" cy="1634134"/>
          </a:xfrm>
          <a:prstGeom prst="rect">
            <a:avLst/>
          </a:prstGeom>
        </p:spPr>
        <p:txBody>
          <a:bodyPr anchor="ctr"/>
          <a:lstStyle>
            <a:lvl1pPr marL="321468" indent="-241101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21468" indent="2160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21468" indent="6732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21468" indent="11304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21468" indent="15876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250" y="4518421"/>
            <a:ext cx="7768829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1464469" y="483439"/>
            <a:ext cx="7850525" cy="58878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4638972" y="205382"/>
            <a:ext cx="4036220" cy="32289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ummus"/>
          <p:cNvSpPr>
            <a:spLocks noGrp="1"/>
          </p:cNvSpPr>
          <p:nvPr>
            <p:ph type="pic" idx="23"/>
          </p:nvPr>
        </p:nvSpPr>
        <p:spPr>
          <a:xfrm>
            <a:off x="3504902" y="1933181"/>
            <a:ext cx="5581056" cy="64956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714375" y="-741165"/>
            <a:ext cx="10144125" cy="8115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264915" y="-643988"/>
            <a:ext cx="12540693" cy="7510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643312"/>
            <a:ext cx="8161736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5929312"/>
            <a:ext cx="8161736" cy="484995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401835"/>
            <a:ext cx="8161736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51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ummus "/>
          <p:cNvSpPr>
            <a:spLocks noGrp="1"/>
          </p:cNvSpPr>
          <p:nvPr>
            <p:ph type="pic" idx="21"/>
          </p:nvPr>
        </p:nvSpPr>
        <p:spPr>
          <a:xfrm>
            <a:off x="3740012" y="348257"/>
            <a:ext cx="5304236" cy="6173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18296"/>
            <a:ext cx="3589736" cy="2843837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486938"/>
            <a:ext cx="3589736" cy="30849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414392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4339828" y="419695"/>
            <a:ext cx="4534049" cy="60453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3589736" cy="714376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993500"/>
            <a:ext cx="3589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447013"/>
            <a:ext cx="3589736" cy="393269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2268140"/>
            <a:ext cx="8161736" cy="2321720"/>
          </a:xfrm>
          <a:prstGeom prst="rect">
            <a:avLst/>
          </a:prstGeom>
        </p:spPr>
        <p:txBody>
          <a:bodyPr anchor="ctr"/>
          <a:lstStyle>
            <a:lvl1pPr>
              <a:defRPr sz="5600" b="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8161736" cy="71437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1195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SzTx/>
              <a:buNone/>
              <a:defRPr sz="2600" spc="-26"/>
            </a:lvl1pPr>
            <a:lvl2pPr marL="0" indent="457200">
              <a:spcBef>
                <a:spcPts val="900"/>
              </a:spcBef>
              <a:buSzTx/>
              <a:buNone/>
              <a:defRPr sz="2600" spc="-26"/>
            </a:lvl2pPr>
            <a:lvl3pPr marL="0" indent="914400">
              <a:spcBef>
                <a:spcPts val="900"/>
              </a:spcBef>
              <a:buSzTx/>
              <a:buNone/>
              <a:defRPr sz="2600" spc="-26"/>
            </a:lvl3pPr>
            <a:lvl4pPr marL="0" indent="1371600">
              <a:spcBef>
                <a:spcPts val="900"/>
              </a:spcBef>
              <a:buSzTx/>
              <a:buNone/>
              <a:defRPr sz="2600" spc="-26"/>
            </a:lvl4pPr>
            <a:lvl5pPr marL="0" indent="1828800">
              <a:spcBef>
                <a:spcPts val="900"/>
              </a:spcBef>
              <a:buSzTx/>
              <a:buNone/>
              <a:defRPr sz="2600" spc="-26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2080617"/>
            <a:ext cx="8161736" cy="4286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09562"/>
            <a:ext cx="8161736" cy="714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99" y="6477148"/>
            <a:ext cx="211240" cy="207938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 anchor="b">
            <a:spAutoFit/>
          </a:bodyPr>
          <a:lstStyle>
            <a:lvl1pPr defTabSz="410765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4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35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016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397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778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159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540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921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302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2"/>
          <p:cNvGraphicFramePr/>
          <p:nvPr/>
        </p:nvGraphicFramePr>
        <p:xfrm>
          <a:off x="276005" y="5389161"/>
          <a:ext cx="6467236" cy="122499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76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990">
                <a:tc>
                  <a:txBody>
                    <a:bodyPr/>
                    <a:lstStyle/>
                    <a:p>
                      <a:pPr algn="l" defTabSz="914400">
                        <a:defRPr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306" marR="32306" marT="32306" marB="32306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 Knowledge – </a:t>
                      </a:r>
                    </a:p>
                  </a:txBody>
                  <a:tcPr marL="32306" marR="32306" marT="32306" marB="32306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2" name="Table 4"/>
          <p:cNvGraphicFramePr/>
          <p:nvPr>
            <p:extLst>
              <p:ext uri="{D42A27DB-BD31-4B8C-83A1-F6EECF244321}">
                <p14:modId xmlns:p14="http://schemas.microsoft.com/office/powerpoint/2010/main" val="3071095640"/>
              </p:ext>
            </p:extLst>
          </p:nvPr>
        </p:nvGraphicFramePr>
        <p:xfrm>
          <a:off x="3228175" y="1043198"/>
          <a:ext cx="3436069" cy="41141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10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209">
                <a:tc gridSpan="2"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sz="17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Vocabulary </a:t>
                      </a: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D383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62">
                <a:tc>
                  <a:txBody>
                    <a:bodyPr/>
                    <a:lstStyle/>
                    <a:p>
                      <a:pPr defTabSz="914400">
                        <a:defRPr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en-US" dirty="0"/>
                        <a:t>Race</a:t>
                      </a:r>
                      <a:endParaRPr dirty="0"/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C7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Neue"/>
                        </a:rPr>
                        <a:t>A group of people identified as distinct from other groups because of physical or genetic traits shared by the group</a:t>
                      </a:r>
                      <a:endParaRPr sz="1100" dirty="0"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839">
                <a:tc>
                  <a:txBody>
                    <a:bodyPr/>
                    <a:lstStyle/>
                    <a:p>
                      <a:pPr defTabSz="914400">
                        <a:defRPr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en-US" dirty="0"/>
                        <a:t>Slavery</a:t>
                      </a:r>
                      <a:endParaRPr dirty="0"/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C7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Neue"/>
                        </a:rPr>
                        <a:t>A system of people working hard for no money and being ‘owned’ by a wealthy person​</a:t>
                      </a:r>
                      <a:endParaRPr sz="1100" dirty="0"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016">
                <a:tc>
                  <a:txBody>
                    <a:bodyPr/>
                    <a:lstStyle/>
                    <a:p>
                      <a:pPr defTabSz="914400">
                        <a:defRPr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en-US" dirty="0"/>
                        <a:t>Freedom</a:t>
                      </a:r>
                      <a:endParaRPr dirty="0"/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C7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Neue"/>
                        </a:rPr>
                        <a:t>The right to act, speak, or think as one wants</a:t>
                      </a:r>
                      <a:endParaRPr sz="1100" dirty="0"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94">
                <a:tc>
                  <a:txBody>
                    <a:bodyPr/>
                    <a:lstStyle/>
                    <a:p>
                      <a:pPr defTabSz="914400">
                        <a:defRPr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en-US" dirty="0"/>
                        <a:t>Abolishment </a:t>
                      </a:r>
                      <a:endParaRPr dirty="0"/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C7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Neue"/>
                        </a:rPr>
                        <a:t>To put an end to (slavery)</a:t>
                      </a:r>
                      <a:endParaRPr sz="1100" dirty="0"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62">
                <a:tc>
                  <a:txBody>
                    <a:bodyPr/>
                    <a:lstStyle/>
                    <a:p>
                      <a:pPr defTabSz="914400">
                        <a:defRPr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en-US" dirty="0"/>
                        <a:t>Inherently inferior </a:t>
                      </a:r>
                      <a:endParaRPr dirty="0"/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C7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Neue"/>
                        </a:rPr>
                        <a:t>A belief that black people were less important than white people</a:t>
                      </a:r>
                      <a:endParaRPr sz="1100" dirty="0"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263">
                <a:tc>
                  <a:txBody>
                    <a:bodyPr/>
                    <a:lstStyle/>
                    <a:p>
                      <a:pPr defTabSz="914400">
                        <a:defRPr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en-US" dirty="0"/>
                        <a:t>Atlantic slave trade </a:t>
                      </a:r>
                      <a:endParaRPr dirty="0"/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C7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Neue"/>
                        </a:rPr>
                        <a:t>The transportation by slave traders of various enslaved African people, mainly to the America​</a:t>
                      </a:r>
                      <a:endParaRPr sz="1000" dirty="0"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" name="Table 7"/>
          <p:cNvGraphicFramePr/>
          <p:nvPr>
            <p:extLst>
              <p:ext uri="{D42A27DB-BD31-4B8C-83A1-F6EECF244321}">
                <p14:modId xmlns:p14="http://schemas.microsoft.com/office/powerpoint/2010/main" val="1980975735"/>
              </p:ext>
            </p:extLst>
          </p:nvPr>
        </p:nvGraphicFramePr>
        <p:xfrm>
          <a:off x="240912" y="1066816"/>
          <a:ext cx="2782338" cy="35863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782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0404">
                <a:tc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knowledge </a:t>
                      </a: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D383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98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4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Know what </a:t>
                      </a:r>
                      <a:r>
                        <a:rPr lang="en-US" sz="14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 means to be a slave</a:t>
                      </a:r>
                      <a:endParaRPr sz="14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4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where slaves came from​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4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where slaves were taken to​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4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why black people were enslaved​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37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about how slaves were treated​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4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about the people that tried to stop slavery​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563" y="5666866"/>
            <a:ext cx="669580" cy="669580"/>
          </a:xfrm>
          <a:prstGeom prst="rect">
            <a:avLst/>
          </a:prstGeom>
          <a:ln w="3175">
            <a:miter lim="400000"/>
          </a:ln>
        </p:spPr>
      </p:pic>
      <p:graphicFrame>
        <p:nvGraphicFramePr>
          <p:cNvPr id="158" name="Table"/>
          <p:cNvGraphicFramePr/>
          <p:nvPr>
            <p:extLst>
              <p:ext uri="{D42A27DB-BD31-4B8C-83A1-F6EECF244321}">
                <p14:modId xmlns:p14="http://schemas.microsoft.com/office/powerpoint/2010/main" val="3936112559"/>
              </p:ext>
            </p:extLst>
          </p:nvPr>
        </p:nvGraphicFramePr>
        <p:xfrm>
          <a:off x="250871" y="274473"/>
          <a:ext cx="6441898" cy="571282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323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641">
                <a:tc gridSpan="3"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King Edwin Primary School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Main Learning:</a:t>
                      </a:r>
                      <a:r>
                        <a:rPr dirty="0"/>
                        <a:t> </a:t>
                      </a:r>
                      <a:r>
                        <a:rPr lang="en-US" dirty="0"/>
                        <a:t>Slavery</a:t>
                      </a:r>
                      <a:endParaRPr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D3830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/>
                        <a:t>Year </a:t>
                      </a:r>
                      <a:r>
                        <a:rPr lang="en-US" sz="1000" dirty="0"/>
                        <a:t>5</a:t>
                      </a:r>
                      <a:endParaRPr sz="1000"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Subject</a:t>
                      </a:r>
                      <a:r>
                        <a:rPr dirty="0"/>
                        <a:t>: History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D383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9" name="IMG_6674.png" descr="IMG_6674.png"/>
          <p:cNvPicPr>
            <a:picLocks noChangeAspect="1"/>
          </p:cNvPicPr>
          <p:nvPr/>
        </p:nvPicPr>
        <p:blipFill>
          <a:blip r:embed="rId3">
            <a:extLst/>
          </a:blip>
          <a:srcRect l="21997" t="21983" r="21995" b="21976"/>
          <a:stretch>
            <a:fillRect/>
          </a:stretch>
        </p:blipFill>
        <p:spPr>
          <a:xfrm>
            <a:off x="7102619" y="268123"/>
            <a:ext cx="1630621" cy="1631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3" h="21200" extrusionOk="0">
                <a:moveTo>
                  <a:pt x="10535" y="0"/>
                </a:moveTo>
                <a:cubicBezTo>
                  <a:pt x="9983" y="-5"/>
                  <a:pt x="9425" y="33"/>
                  <a:pt x="8866" y="119"/>
                </a:cubicBezTo>
                <a:cubicBezTo>
                  <a:pt x="3156" y="994"/>
                  <a:pt x="-743" y="6387"/>
                  <a:pt x="120" y="12207"/>
                </a:cubicBezTo>
                <a:cubicBezTo>
                  <a:pt x="792" y="16741"/>
                  <a:pt x="4328" y="20362"/>
                  <a:pt x="8779" y="21071"/>
                </a:cubicBezTo>
                <a:cubicBezTo>
                  <a:pt x="12065" y="21595"/>
                  <a:pt x="15400" y="20503"/>
                  <a:pt x="17754" y="18137"/>
                </a:cubicBezTo>
                <a:cubicBezTo>
                  <a:pt x="19755" y="16124"/>
                  <a:pt x="20820" y="13418"/>
                  <a:pt x="20843" y="10675"/>
                </a:cubicBezTo>
                <a:cubicBezTo>
                  <a:pt x="20857" y="9029"/>
                  <a:pt x="20496" y="7370"/>
                  <a:pt x="19737" y="5838"/>
                </a:cubicBezTo>
                <a:cubicBezTo>
                  <a:pt x="17956" y="2243"/>
                  <a:pt x="14394" y="37"/>
                  <a:pt x="10535" y="0"/>
                </a:cubicBezTo>
                <a:close/>
              </a:path>
            </a:pathLst>
          </a:custGeom>
          <a:ln w="3175">
            <a:miter lim="400000"/>
          </a:ln>
        </p:spPr>
      </p:pic>
      <p:pic>
        <p:nvPicPr>
          <p:cNvPr id="1026" name="Picture 2" descr="Colonial America for Kids: Slavery">
            <a:extLst>
              <a:ext uri="{FF2B5EF4-FFF2-40B4-BE49-F238E27FC236}">
                <a16:creationId xmlns:a16="http://schemas.microsoft.com/office/drawing/2014/main" id="{E39CD635-F6CB-4390-BFD2-EE59B2807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96" y="2136244"/>
            <a:ext cx="2215666" cy="105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history of the transatlantic slave trade | Royal Museums Greenwich">
            <a:extLst>
              <a:ext uri="{FF2B5EF4-FFF2-40B4-BE49-F238E27FC236}">
                <a16:creationId xmlns:a16="http://schemas.microsoft.com/office/drawing/2014/main" id="{F1877D7A-838A-4526-A709-ABF6B164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96" y="3426244"/>
            <a:ext cx="2215666" cy="122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avery today in all its forms - Anti-Slavery International">
            <a:extLst>
              <a:ext uri="{FF2B5EF4-FFF2-40B4-BE49-F238E27FC236}">
                <a16:creationId xmlns:a16="http://schemas.microsoft.com/office/drawing/2014/main" id="{9E919391-C806-4B45-AAAB-3546A5939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96" y="4834987"/>
            <a:ext cx="2215666" cy="150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fd6ef6e-d3c8-4bd6-b09b-6e067cf0ceed" xsi:nil="true"/>
    <Templates xmlns="dfd6ef6e-d3c8-4bd6-b09b-6e067cf0ceed" xsi:nil="true"/>
    <Has_Teacher_Only_SectionGroup xmlns="dfd6ef6e-d3c8-4bd6-b09b-6e067cf0ceed" xsi:nil="true"/>
    <Invited_Students xmlns="dfd6ef6e-d3c8-4bd6-b09b-6e067cf0ceed" xsi:nil="true"/>
    <DefaultSectionNames xmlns="dfd6ef6e-d3c8-4bd6-b09b-6e067cf0ceed" xsi:nil="true"/>
    <Teachers xmlns="dfd6ef6e-d3c8-4bd6-b09b-6e067cf0ceed">
      <UserInfo>
        <DisplayName/>
        <AccountId xsi:nil="true"/>
        <AccountType/>
      </UserInfo>
    </Teachers>
    <AppVersion xmlns="dfd6ef6e-d3c8-4bd6-b09b-6e067cf0ceed" xsi:nil="true"/>
    <Teams_Channel_Section_Location xmlns="dfd6ef6e-d3c8-4bd6-b09b-6e067cf0ceed" xsi:nil="true"/>
    <CultureName xmlns="dfd6ef6e-d3c8-4bd6-b09b-6e067cf0ceed" xsi:nil="true"/>
    <Owner xmlns="dfd6ef6e-d3c8-4bd6-b09b-6e067cf0ceed">
      <UserInfo>
        <DisplayName/>
        <AccountId xsi:nil="true"/>
        <AccountType/>
      </UserInfo>
    </Owner>
    <Students xmlns="dfd6ef6e-d3c8-4bd6-b09b-6e067cf0ceed">
      <UserInfo>
        <DisplayName/>
        <AccountId xsi:nil="true"/>
        <AccountType/>
      </UserInfo>
    </Students>
    <LMS_Mappings xmlns="dfd6ef6e-d3c8-4bd6-b09b-6e067cf0ceed" xsi:nil="true"/>
    <NotebookType xmlns="dfd6ef6e-d3c8-4bd6-b09b-6e067cf0ceed" xsi:nil="true"/>
    <FolderType xmlns="dfd6ef6e-d3c8-4bd6-b09b-6e067cf0ceed" xsi:nil="true"/>
    <Student_Groups xmlns="dfd6ef6e-d3c8-4bd6-b09b-6e067cf0ceed">
      <UserInfo>
        <DisplayName/>
        <AccountId xsi:nil="true"/>
        <AccountType/>
      </UserInfo>
    </Student_Groups>
    <Distribution_Groups xmlns="dfd6ef6e-d3c8-4bd6-b09b-6e067cf0ceed" xsi:nil="true"/>
    <TeamsChannelId xmlns="dfd6ef6e-d3c8-4bd6-b09b-6e067cf0ceed" xsi:nil="true"/>
    <IsNotebookLocked xmlns="dfd6ef6e-d3c8-4bd6-b09b-6e067cf0ceed" xsi:nil="true"/>
    <Self_Registration_Enabled xmlns="dfd6ef6e-d3c8-4bd6-b09b-6e067cf0ceed" xsi:nil="true"/>
    <Invited_Teachers xmlns="dfd6ef6e-d3c8-4bd6-b09b-6e067cf0ceed" xsi:nil="true"/>
    <Is_Collaboration_Space_Locked xmlns="dfd6ef6e-d3c8-4bd6-b09b-6e067cf0ce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AA07F2D7ACB41BC848B7566993D72" ma:contentTypeVersion="34" ma:contentTypeDescription="Create a new document." ma:contentTypeScope="" ma:versionID="5c64681535d661d816bf4f338dcef529">
  <xsd:schema xmlns:xsd="http://www.w3.org/2001/XMLSchema" xmlns:xs="http://www.w3.org/2001/XMLSchema" xmlns:p="http://schemas.microsoft.com/office/2006/metadata/properties" xmlns:ns2="dfd6ef6e-d3c8-4bd6-b09b-6e067cf0ceed" xmlns:ns3="d9cff194-f3b7-49a5-95be-43418b9b64ee" targetNamespace="http://schemas.microsoft.com/office/2006/metadata/properties" ma:root="true" ma:fieldsID="00842da2b49845fa291671b6b20179ba" ns2:_="" ns3:_="">
    <xsd:import namespace="dfd6ef6e-d3c8-4bd6-b09b-6e067cf0ceed"/>
    <xsd:import namespace="d9cff194-f3b7-49a5-95be-43418b9b6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6ef6e-d3c8-4bd6-b09b-6e067cf0c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ff194-f3b7-49a5-95be-43418b9b6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750F0F-0BEB-47DB-B5DB-8245B0FB6849}">
  <ds:schemaRefs>
    <ds:schemaRef ds:uri="http://schemas.microsoft.com/office/2006/metadata/properties"/>
    <ds:schemaRef ds:uri="http://purl.org/dc/terms/"/>
    <ds:schemaRef ds:uri="dfd6ef6e-d3c8-4bd6-b09b-6e067cf0ceed"/>
    <ds:schemaRef ds:uri="d9cff194-f3b7-49a5-95be-43418b9b64e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A6965B-D23A-4D21-9C52-9AAFE48B33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9F9258-EA7F-4E6C-97F5-8F8BEE0600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d6ef6e-d3c8-4bd6-b09b-6e067cf0ceed"/>
    <ds:schemaRef ds:uri="d9cff194-f3b7-49a5-95be-43418b9b6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173</Words>
  <Application>Microsoft Office PowerPoint</Application>
  <PresentationFormat>On-screen Show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Helvetica Neue</vt:lpstr>
      <vt:lpstr>Helvetica Neue Medium</vt:lpstr>
      <vt:lpstr>21_BasicWhite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Tammie Roy</dc:creator>
  <cp:lastModifiedBy>Tammie Roy</cp:lastModifiedBy>
  <cp:revision>2</cp:revision>
  <dcterms:modified xsi:type="dcterms:W3CDTF">2022-05-11T15:00:05Z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0x010100091AA07F2D7ACB41BC848B7566993D72</vt:lpwstr>
  </property>
</Properties>
</file>