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0EF7E1-66E8-43EC-A229-24771FF39341}" v="52" dt="2022-05-11T15:44:16.315"/>
    <p1510:client id="{6D93D147-C5C6-4A12-99ED-A5BCB859DC9B}" v="10" dt="2022-05-11T15:42:22.51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38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6087296"/>
            <a:ext cx="8161736" cy="324183"/>
          </a:xfrm>
          <a:prstGeom prst="rect">
            <a:avLst/>
          </a:prstGeom>
        </p:spPr>
        <p:txBody>
          <a:bodyPr anchor="b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1303734"/>
            <a:ext cx="8162619" cy="2321720"/>
          </a:xfrm>
          <a:prstGeom prst="rect">
            <a:avLst/>
          </a:prstGeom>
        </p:spPr>
        <p:txBody>
          <a:bodyPr anchor="b"/>
          <a:lstStyle>
            <a:lvl1pPr>
              <a:defRPr sz="5600" spc="-11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3589734"/>
            <a:ext cx="8161736" cy="102403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6380" y="6477148"/>
            <a:ext cx="211240" cy="2079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2" y="2509242"/>
            <a:ext cx="8161736" cy="184063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4366392"/>
            <a:ext cx="8161735" cy="472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2" y="702468"/>
            <a:ext cx="8161736" cy="3663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17921" y="2616398"/>
            <a:ext cx="8108158" cy="1634134"/>
          </a:xfrm>
          <a:prstGeom prst="rect">
            <a:avLst/>
          </a:prstGeom>
        </p:spPr>
        <p:txBody>
          <a:bodyPr anchor="ctr"/>
          <a:lstStyle>
            <a:lvl1pPr marL="321468" indent="-241101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21468" indent="2160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21468" indent="6732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21468" indent="11304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21468" indent="15876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57250" y="4518421"/>
            <a:ext cx="7768829" cy="32418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-1464469" y="483439"/>
            <a:ext cx="7850525" cy="58878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of salad with fried rice, boiled eggs and chopsticks"/>
          <p:cNvSpPr>
            <a:spLocks noGrp="1"/>
          </p:cNvSpPr>
          <p:nvPr>
            <p:ph type="pic" sz="half" idx="22"/>
          </p:nvPr>
        </p:nvSpPr>
        <p:spPr>
          <a:xfrm>
            <a:off x="4638972" y="205382"/>
            <a:ext cx="4036220" cy="32289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with salmon cakes, salad and hummus"/>
          <p:cNvSpPr>
            <a:spLocks noGrp="1"/>
          </p:cNvSpPr>
          <p:nvPr>
            <p:ph type="pic" idx="23"/>
          </p:nvPr>
        </p:nvSpPr>
        <p:spPr>
          <a:xfrm>
            <a:off x="3504902" y="1933181"/>
            <a:ext cx="5581056" cy="64956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714375" y="-741165"/>
            <a:ext cx="10144125" cy="8115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6380" y="6477148"/>
            <a:ext cx="211240" cy="207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264915" y="-643988"/>
            <a:ext cx="12540693" cy="75109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643312"/>
            <a:ext cx="8161736" cy="2321720"/>
          </a:xfrm>
          <a:prstGeom prst="rect">
            <a:avLst/>
          </a:prstGeom>
        </p:spPr>
        <p:txBody>
          <a:bodyPr anchor="b"/>
          <a:lstStyle>
            <a:lvl1pPr>
              <a:defRPr sz="5600" spc="-11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5929312"/>
            <a:ext cx="8161736" cy="484995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2" y="401835"/>
            <a:ext cx="8161736" cy="32418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3951" y="6477148"/>
            <a:ext cx="211240" cy="2079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ummus "/>
          <p:cNvSpPr>
            <a:spLocks noGrp="1"/>
          </p:cNvSpPr>
          <p:nvPr>
            <p:ph type="pic" idx="21"/>
          </p:nvPr>
        </p:nvSpPr>
        <p:spPr>
          <a:xfrm>
            <a:off x="3740012" y="348257"/>
            <a:ext cx="5304236" cy="6173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3518296"/>
            <a:ext cx="3589736" cy="2843837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486938"/>
            <a:ext cx="3589736" cy="308493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3500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414392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4339828" y="419695"/>
            <a:ext cx="4534049" cy="60453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12539"/>
            <a:ext cx="3589736" cy="714376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2" y="993500"/>
            <a:ext cx="3589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2" y="2447013"/>
            <a:ext cx="3589736" cy="393269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2268140"/>
            <a:ext cx="8161736" cy="2321720"/>
          </a:xfrm>
          <a:prstGeom prst="rect">
            <a:avLst/>
          </a:prstGeom>
        </p:spPr>
        <p:txBody>
          <a:bodyPr anchor="ctr"/>
          <a:lstStyle>
            <a:lvl1pPr>
              <a:defRPr sz="5600" b="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3500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12539"/>
            <a:ext cx="8161736" cy="714376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1195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SzTx/>
              <a:buNone/>
              <a:defRPr sz="2600" spc="-26"/>
            </a:lvl1pPr>
            <a:lvl2pPr marL="0" indent="457200">
              <a:spcBef>
                <a:spcPts val="900"/>
              </a:spcBef>
              <a:buSzTx/>
              <a:buNone/>
              <a:defRPr sz="2600" spc="-26"/>
            </a:lvl2pPr>
            <a:lvl3pPr marL="0" indent="914400">
              <a:spcBef>
                <a:spcPts val="900"/>
              </a:spcBef>
              <a:buSzTx/>
              <a:buNone/>
              <a:defRPr sz="2600" spc="-26"/>
            </a:lvl3pPr>
            <a:lvl4pPr marL="0" indent="1371600">
              <a:spcBef>
                <a:spcPts val="900"/>
              </a:spcBef>
              <a:buSzTx/>
              <a:buNone/>
              <a:defRPr sz="2600" spc="-26"/>
            </a:lvl4pPr>
            <a:lvl5pPr marL="0" indent="1828800">
              <a:spcBef>
                <a:spcPts val="900"/>
              </a:spcBef>
              <a:buSzTx/>
              <a:buNone/>
              <a:defRPr sz="2600" spc="-26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2" y="2080617"/>
            <a:ext cx="8161736" cy="4286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5718" tIns="35718" rIns="35718" bIns="35718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09562"/>
            <a:ext cx="8161736" cy="7143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5718" tIns="35718" rIns="35718" bIns="35718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3999" y="6477148"/>
            <a:ext cx="211240" cy="207938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 anchor="b">
            <a:spAutoFit/>
          </a:bodyPr>
          <a:lstStyle>
            <a:lvl1pPr defTabSz="410765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54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35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016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397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778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159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540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921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302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Table 12"/>
          <p:cNvGraphicFramePr/>
          <p:nvPr/>
        </p:nvGraphicFramePr>
        <p:xfrm>
          <a:off x="241226" y="5310984"/>
          <a:ext cx="6221857" cy="1307307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910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1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7307">
                <a:tc>
                  <a:txBody>
                    <a:bodyPr/>
                    <a:lstStyle/>
                    <a:p>
                      <a:pPr algn="l" defTabSz="914400">
                        <a:defRPr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306" marR="32306" marT="32306" marB="32306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3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Prior Knowledge – </a:t>
                      </a:r>
                    </a:p>
                  </a:txBody>
                  <a:tcPr marL="32306" marR="32306" marT="32306" marB="32306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2" name="Table 4"/>
          <p:cNvGraphicFramePr/>
          <p:nvPr>
            <p:extLst>
              <p:ext uri="{D42A27DB-BD31-4B8C-83A1-F6EECF244321}">
                <p14:modId xmlns:p14="http://schemas.microsoft.com/office/powerpoint/2010/main" val="381466786"/>
              </p:ext>
            </p:extLst>
          </p:nvPr>
        </p:nvGraphicFramePr>
        <p:xfrm>
          <a:off x="3502007" y="1018721"/>
          <a:ext cx="2954725" cy="415144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07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706">
                <a:tc gridSpan="2">
                  <a:txBody>
                    <a:bodyPr/>
                    <a:lstStyle/>
                    <a:p>
                      <a:pPr defTabSz="914400">
                        <a:defRPr sz="1800" b="0"/>
                      </a:pPr>
                      <a:r>
                        <a:rPr sz="1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Vocabulary </a:t>
                      </a: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76BB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717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Immigration 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000">
                          <a:latin typeface="Century Gothic" panose="020B0502020202020204" pitchFamily="34" charset="0"/>
                        </a:rPr>
                        <a:t>Arriving to live permanently in a different country.</a:t>
                      </a:r>
                    </a:p>
                    <a:p>
                      <a:pPr defTabSz="914400">
                        <a:defRPr sz="1800"/>
                      </a:pPr>
                      <a:endParaRPr sz="1000"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28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Migration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000">
                          <a:latin typeface="Century Gothic" panose="020B0502020202020204" pitchFamily="34" charset="0"/>
                        </a:rPr>
                        <a:t>Moving to a new area or country. This can be through choice or need.</a:t>
                      </a:r>
                    </a:p>
                    <a:p>
                      <a:pPr defTabSz="914400">
                        <a:defRPr sz="1800"/>
                      </a:pPr>
                      <a:endParaRPr sz="1000"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494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Refugee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000">
                          <a:latin typeface="Century Gothic" panose="020B0502020202020204" pitchFamily="34" charset="0"/>
                        </a:rPr>
                        <a:t>A person fleeing conflict or danger.</a:t>
                      </a:r>
                    </a:p>
                    <a:p>
                      <a:pPr defTabSz="914400">
                        <a:defRPr sz="1800"/>
                      </a:pPr>
                      <a:endParaRPr sz="1000"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56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Emigrate 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000">
                          <a:latin typeface="Century Gothic" panose="020B0502020202020204" pitchFamily="34" charset="0"/>
                        </a:rPr>
                        <a:t>To leave one country to settle in another.</a:t>
                      </a:r>
                    </a:p>
                    <a:p>
                      <a:pPr defTabSz="914400">
                        <a:defRPr sz="1800"/>
                      </a:pPr>
                      <a:endParaRPr sz="1000"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625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Ellis Island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Helvetica Neue"/>
                        </a:rPr>
                        <a:t>It served as the nation's major immigration station from 1892 to 1924,</a:t>
                      </a:r>
                      <a:endParaRPr sz="1000"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146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Citizenship 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000">
                          <a:latin typeface="Century Gothic" panose="020B0502020202020204" pitchFamily="34" charset="0"/>
                        </a:rPr>
                        <a:t>Legal recognition that someone belongs to a particular place or country.</a:t>
                      </a:r>
                      <a:endParaRPr sz="1000"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3" name="Table 7"/>
          <p:cNvGraphicFramePr/>
          <p:nvPr>
            <p:extLst>
              <p:ext uri="{D42A27DB-BD31-4B8C-83A1-F6EECF244321}">
                <p14:modId xmlns:p14="http://schemas.microsoft.com/office/powerpoint/2010/main" val="3114679891"/>
              </p:ext>
            </p:extLst>
          </p:nvPr>
        </p:nvGraphicFramePr>
        <p:xfrm>
          <a:off x="241226" y="1009600"/>
          <a:ext cx="2995476" cy="407226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995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3593">
                <a:tc>
                  <a:txBody>
                    <a:bodyPr/>
                    <a:lstStyle/>
                    <a:p>
                      <a:r>
                        <a:rPr sz="1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knowledge</a:t>
                      </a:r>
                      <a:r>
                        <a:rPr lang="en-US" sz="1700" b="1">
                          <a:latin typeface="Century Gothic"/>
                          <a:ea typeface="Century Gothic"/>
                          <a:cs typeface="Century Gothic"/>
                        </a:rPr>
                        <a:t> </a:t>
                      </a:r>
                      <a:endParaRPr sz="1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76BB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675">
                <a:tc>
                  <a:txBody>
                    <a:bodyPr/>
                    <a:lstStyle/>
                    <a:p>
                      <a:r>
                        <a:rPr sz="1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Know </a:t>
                      </a:r>
                      <a:r>
                        <a:rPr lang="en-US" sz="1400" b="1">
                          <a:latin typeface="Century Gothic"/>
                          <a:ea typeface="Century Gothic"/>
                          <a:cs typeface="Century Gothic"/>
                        </a:rPr>
                        <a:t>why people decided to resettle</a:t>
                      </a:r>
                      <a:endParaRPr sz="14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B1DD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593">
                <a:tc>
                  <a:txBody>
                    <a:bodyPr/>
                    <a:lstStyle/>
                    <a:p>
                      <a:pPr algn="ctr"/>
                      <a:r>
                        <a:rPr lang="en-GB" sz="1100" b="0">
                          <a:latin typeface="Century Gothic"/>
                        </a:rPr>
                        <a:t>Know the main reasons why people would decide to move from the country they live</a:t>
                      </a: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593">
                <a:tc>
                  <a:txBody>
                    <a:bodyPr/>
                    <a:lstStyle/>
                    <a:p>
                      <a:pPr algn="ctr"/>
                      <a:r>
                        <a:rPr lang="en-GB" sz="1100" b="0">
                          <a:latin typeface="Century Gothic"/>
                        </a:rPr>
                        <a:t>Know why immigration has been important for the USA</a:t>
                      </a: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593">
                <a:tc>
                  <a:txBody>
                    <a:bodyPr/>
                    <a:lstStyle/>
                    <a:p>
                      <a:pPr algn="ctr"/>
                      <a:r>
                        <a:rPr lang="en-GB" sz="1100" b="0">
                          <a:latin typeface="Century Gothic"/>
                        </a:rPr>
                        <a:t>Know why immigration has been important for the UK</a:t>
                      </a: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593">
                <a:tc>
                  <a:txBody>
                    <a:bodyPr/>
                    <a:lstStyle/>
                    <a:p>
                      <a:pPr algn="ctr"/>
                      <a:r>
                        <a:rPr lang="en-GB" sz="1100" b="0">
                          <a:latin typeface="Century Gothic"/>
                        </a:rPr>
                        <a:t>Know how people moving to another country often recreate their cultural heritage</a:t>
                      </a: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593">
                <a:tc>
                  <a:txBody>
                    <a:bodyPr/>
                    <a:lstStyle/>
                    <a:p>
                      <a:pPr algn="ctr"/>
                      <a:r>
                        <a:rPr lang="en-GB" sz="1100" b="0">
                          <a:latin typeface="Century Gothic"/>
                        </a:rPr>
                        <a:t>Know about the importance of immigration to Australia</a:t>
                      </a: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13" y="5667168"/>
            <a:ext cx="695383" cy="695383"/>
          </a:xfrm>
          <a:prstGeom prst="rect">
            <a:avLst/>
          </a:prstGeom>
          <a:ln w="3175">
            <a:miter lim="400000"/>
          </a:ln>
        </p:spPr>
      </p:pic>
      <p:graphicFrame>
        <p:nvGraphicFramePr>
          <p:cNvPr id="158" name="Table"/>
          <p:cNvGraphicFramePr/>
          <p:nvPr>
            <p:extLst>
              <p:ext uri="{D42A27DB-BD31-4B8C-83A1-F6EECF244321}">
                <p14:modId xmlns:p14="http://schemas.microsoft.com/office/powerpoint/2010/main" val="607107540"/>
              </p:ext>
            </p:extLst>
          </p:nvPr>
        </p:nvGraphicFramePr>
        <p:xfrm>
          <a:off x="241226" y="165168"/>
          <a:ext cx="6221855" cy="571282"/>
        </p:xfrm>
        <a:graphic>
          <a:graphicData uri="http://schemas.openxmlformats.org/drawingml/2006/table">
            <a:tbl>
              <a:tblPr firstRow="1" bandRow="1">
                <a:tableStyleId>{CF821DB8-F4EB-4A41-A1BA-3FCAFE7338EE}</a:tableStyleId>
              </a:tblPr>
              <a:tblGrid>
                <a:gridCol w="3128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3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641">
                <a:tc gridSpan="3"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King Edwin Primary School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pPr algn="l" defTabSz="457200">
                        <a:defRPr sz="1000"/>
                      </a:pPr>
                      <a:r>
                        <a:rPr b="1"/>
                        <a:t>Main Learning:</a:t>
                      </a:r>
                      <a:r>
                        <a:rPr lang="en-US" b="1"/>
                        <a:t> Immigration to North America </a:t>
                      </a: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76BB4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/>
                        <a:t>Year </a:t>
                      </a:r>
                      <a:r>
                        <a:rPr lang="en-US" sz="1000"/>
                        <a:t>5</a:t>
                      </a:r>
                      <a:endParaRPr sz="1000"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000"/>
                      </a:pPr>
                      <a:r>
                        <a:rPr b="1"/>
                        <a:t>Subject</a:t>
                      </a:r>
                      <a:r>
                        <a:t>: Geography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76BB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9" name="IMG_6674.png" descr="IMG_6674.png"/>
          <p:cNvPicPr>
            <a:picLocks noChangeAspect="1"/>
          </p:cNvPicPr>
          <p:nvPr/>
        </p:nvPicPr>
        <p:blipFill>
          <a:blip r:embed="rId3"/>
          <a:srcRect l="21983" t="21983" r="21992" b="21973"/>
          <a:stretch>
            <a:fillRect/>
          </a:stretch>
        </p:blipFill>
        <p:spPr>
          <a:xfrm>
            <a:off x="7216843" y="165168"/>
            <a:ext cx="1347993" cy="1348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43" h="21200" extrusionOk="0">
                <a:moveTo>
                  <a:pt x="10534" y="0"/>
                </a:moveTo>
                <a:cubicBezTo>
                  <a:pt x="9982" y="-5"/>
                  <a:pt x="9429" y="33"/>
                  <a:pt x="8870" y="119"/>
                </a:cubicBezTo>
                <a:cubicBezTo>
                  <a:pt x="3163" y="994"/>
                  <a:pt x="-743" y="6385"/>
                  <a:pt x="120" y="12205"/>
                </a:cubicBezTo>
                <a:cubicBezTo>
                  <a:pt x="792" y="16739"/>
                  <a:pt x="4328" y="20362"/>
                  <a:pt x="8778" y="21071"/>
                </a:cubicBezTo>
                <a:cubicBezTo>
                  <a:pt x="12063" y="21595"/>
                  <a:pt x="15398" y="20504"/>
                  <a:pt x="17750" y="18139"/>
                </a:cubicBezTo>
                <a:cubicBezTo>
                  <a:pt x="19751" y="16126"/>
                  <a:pt x="20820" y="13419"/>
                  <a:pt x="20843" y="10676"/>
                </a:cubicBezTo>
                <a:cubicBezTo>
                  <a:pt x="20857" y="9030"/>
                  <a:pt x="20497" y="7373"/>
                  <a:pt x="19738" y="5840"/>
                </a:cubicBezTo>
                <a:cubicBezTo>
                  <a:pt x="17958" y="2246"/>
                  <a:pt x="14391" y="37"/>
                  <a:pt x="10534" y="0"/>
                </a:cubicBezTo>
                <a:close/>
              </a:path>
            </a:pathLst>
          </a:custGeom>
          <a:ln w="3175">
            <a:miter lim="400000"/>
          </a:ln>
        </p:spPr>
      </p:pic>
      <p:pic>
        <p:nvPicPr>
          <p:cNvPr id="1026" name="Picture 2" descr="Comparing Immigrant Assimilation in North America and Europe">
            <a:extLst>
              <a:ext uri="{FF2B5EF4-FFF2-40B4-BE49-F238E27FC236}">
                <a16:creationId xmlns:a16="http://schemas.microsoft.com/office/drawing/2014/main" id="{E9255D82-C6AB-BDC3-EF93-04EE63F69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21" y="1809946"/>
            <a:ext cx="2380447" cy="16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ssport waiting times triple with 10 week waiting list due to pandemic -  Daily Record">
            <a:extLst>
              <a:ext uri="{FF2B5EF4-FFF2-40B4-BE49-F238E27FC236}">
                <a16:creationId xmlns:a16="http://schemas.microsoft.com/office/drawing/2014/main" id="{F7F020CE-21B8-39B1-33C6-C767AE386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4" t="3496" r="11098" b="2408"/>
          <a:stretch/>
        </p:blipFill>
        <p:spPr bwMode="auto">
          <a:xfrm>
            <a:off x="7221373" y="3592033"/>
            <a:ext cx="1343463" cy="171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avel – Radford Medical Practice">
            <a:extLst>
              <a:ext uri="{FF2B5EF4-FFF2-40B4-BE49-F238E27FC236}">
                <a16:creationId xmlns:a16="http://schemas.microsoft.com/office/drawing/2014/main" id="{BFE6B5FD-5E8C-CBF8-7D2F-A0AB39F3B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855" y="5468241"/>
            <a:ext cx="2050919" cy="114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1AA07F2D7ACB41BC848B7566993D72" ma:contentTypeVersion="34" ma:contentTypeDescription="Create a new document." ma:contentTypeScope="" ma:versionID="5c64681535d661d816bf4f338dcef529">
  <xsd:schema xmlns:xsd="http://www.w3.org/2001/XMLSchema" xmlns:xs="http://www.w3.org/2001/XMLSchema" xmlns:p="http://schemas.microsoft.com/office/2006/metadata/properties" xmlns:ns2="dfd6ef6e-d3c8-4bd6-b09b-6e067cf0ceed" xmlns:ns3="d9cff194-f3b7-49a5-95be-43418b9b64ee" targetNamespace="http://schemas.microsoft.com/office/2006/metadata/properties" ma:root="true" ma:fieldsID="00842da2b49845fa291671b6b20179ba" ns2:_="" ns3:_="">
    <xsd:import namespace="dfd6ef6e-d3c8-4bd6-b09b-6e067cf0ceed"/>
    <xsd:import namespace="d9cff194-f3b7-49a5-95be-43418b9b64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6ef6e-d3c8-4bd6-b09b-6e067cf0ce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ff194-f3b7-49a5-95be-43418b9b6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fd6ef6e-d3c8-4bd6-b09b-6e067cf0ceed" xsi:nil="true"/>
    <Templates xmlns="dfd6ef6e-d3c8-4bd6-b09b-6e067cf0ceed" xsi:nil="true"/>
    <Has_Teacher_Only_SectionGroup xmlns="dfd6ef6e-d3c8-4bd6-b09b-6e067cf0ceed" xsi:nil="true"/>
    <Invited_Students xmlns="dfd6ef6e-d3c8-4bd6-b09b-6e067cf0ceed" xsi:nil="true"/>
    <DefaultSectionNames xmlns="dfd6ef6e-d3c8-4bd6-b09b-6e067cf0ceed" xsi:nil="true"/>
    <Teachers xmlns="dfd6ef6e-d3c8-4bd6-b09b-6e067cf0ceed">
      <UserInfo>
        <DisplayName/>
        <AccountId xsi:nil="true"/>
        <AccountType/>
      </UserInfo>
    </Teachers>
    <AppVersion xmlns="dfd6ef6e-d3c8-4bd6-b09b-6e067cf0ceed" xsi:nil="true"/>
    <Teams_Channel_Section_Location xmlns="dfd6ef6e-d3c8-4bd6-b09b-6e067cf0ceed" xsi:nil="true"/>
    <CultureName xmlns="dfd6ef6e-d3c8-4bd6-b09b-6e067cf0ceed" xsi:nil="true"/>
    <Owner xmlns="dfd6ef6e-d3c8-4bd6-b09b-6e067cf0ceed">
      <UserInfo>
        <DisplayName/>
        <AccountId xsi:nil="true"/>
        <AccountType/>
      </UserInfo>
    </Owner>
    <Students xmlns="dfd6ef6e-d3c8-4bd6-b09b-6e067cf0ceed">
      <UserInfo>
        <DisplayName/>
        <AccountId xsi:nil="true"/>
        <AccountType/>
      </UserInfo>
    </Students>
    <LMS_Mappings xmlns="dfd6ef6e-d3c8-4bd6-b09b-6e067cf0ceed" xsi:nil="true"/>
    <NotebookType xmlns="dfd6ef6e-d3c8-4bd6-b09b-6e067cf0ceed" xsi:nil="true"/>
    <FolderType xmlns="dfd6ef6e-d3c8-4bd6-b09b-6e067cf0ceed" xsi:nil="true"/>
    <Student_Groups xmlns="dfd6ef6e-d3c8-4bd6-b09b-6e067cf0ceed">
      <UserInfo>
        <DisplayName/>
        <AccountId xsi:nil="true"/>
        <AccountType/>
      </UserInfo>
    </Student_Groups>
    <Distribution_Groups xmlns="dfd6ef6e-d3c8-4bd6-b09b-6e067cf0ceed" xsi:nil="true"/>
    <TeamsChannelId xmlns="dfd6ef6e-d3c8-4bd6-b09b-6e067cf0ceed" xsi:nil="true"/>
    <IsNotebookLocked xmlns="dfd6ef6e-d3c8-4bd6-b09b-6e067cf0ceed" xsi:nil="true"/>
    <Self_Registration_Enabled xmlns="dfd6ef6e-d3c8-4bd6-b09b-6e067cf0ceed" xsi:nil="true"/>
    <Invited_Teachers xmlns="dfd6ef6e-d3c8-4bd6-b09b-6e067cf0ceed" xsi:nil="true"/>
    <Is_Collaboration_Space_Locked xmlns="dfd6ef6e-d3c8-4bd6-b09b-6e067cf0ceed" xsi:nil="true"/>
  </documentManagement>
</p:properties>
</file>

<file path=customXml/itemProps1.xml><?xml version="1.0" encoding="utf-8"?>
<ds:datastoreItem xmlns:ds="http://schemas.openxmlformats.org/officeDocument/2006/customXml" ds:itemID="{0177217A-3065-4B99-8777-23B1BC84E9A6}">
  <ds:schemaRefs>
    <ds:schemaRef ds:uri="d9cff194-f3b7-49a5-95be-43418b9b64ee"/>
    <ds:schemaRef ds:uri="dfd6ef6e-d3c8-4bd6-b09b-6e067cf0ce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98CD133-3EC7-42BF-AFEE-38F39B9A0D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BCC0A7-5394-4D78-A8AC-C9ABC140FDDE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dfd6ef6e-d3c8-4bd6-b09b-6e067cf0ceed"/>
    <ds:schemaRef ds:uri="http://schemas.openxmlformats.org/package/2006/metadata/core-properties"/>
    <ds:schemaRef ds:uri="d9cff194-f3b7-49a5-95be-43418b9b64e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On-screen Show 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Century Gothic</vt:lpstr>
      <vt:lpstr>Helvetica Neue</vt:lpstr>
      <vt:lpstr>Helvetica Neue Medium</vt:lpstr>
      <vt:lpstr>21_BasicWhite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Lewis</dc:creator>
  <cp:lastModifiedBy>Tammie Roy</cp:lastModifiedBy>
  <cp:revision>2</cp:revision>
  <dcterms:modified xsi:type="dcterms:W3CDTF">2023-06-12T11:08:26Z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0x010100091AA07F2D7ACB41BC848B7566993D72</vt:lpwstr>
  </property>
</Properties>
</file>