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21916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8E851-32AC-4B83-AEAB-CCE0B187321E}" v="40" dt="2022-05-11T15:45:53.11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38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6087296"/>
            <a:ext cx="8161736" cy="324183"/>
          </a:xfrm>
          <a:prstGeom prst="rect">
            <a:avLst/>
          </a:prstGeom>
        </p:spPr>
        <p:txBody>
          <a:bodyPr anchor="b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1303734"/>
            <a:ext cx="8162619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89734"/>
            <a:ext cx="8161736" cy="102403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509242"/>
            <a:ext cx="8161736" cy="184063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560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4366392"/>
            <a:ext cx="8161735" cy="472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Fact information</a:t>
            </a:r>
          </a:p>
        </p:txBody>
      </p:sp>
      <p:sp>
        <p:nvSpPr>
          <p:cNvPr id="107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702468"/>
            <a:ext cx="8161736" cy="3663925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2200" b="1" spc="-122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7921" y="2616398"/>
            <a:ext cx="8108158" cy="1634134"/>
          </a:xfrm>
          <a:prstGeom prst="rect">
            <a:avLst/>
          </a:prstGeom>
        </p:spPr>
        <p:txBody>
          <a:bodyPr anchor="ctr"/>
          <a:lstStyle>
            <a:lvl1pPr marL="321468" indent="-241101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21468" indent="2160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21468" indent="6732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21468" indent="11304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21468" indent="1587698">
              <a:spcBef>
                <a:spcPts val="0"/>
              </a:spcBef>
              <a:buSzTx/>
              <a:buNone/>
              <a:defRPr sz="4200" spc="-8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857250" y="4518421"/>
            <a:ext cx="7768829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Attribution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-1464469" y="483439"/>
            <a:ext cx="7850525" cy="588789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of salad with fried rice, boiled eggs and chopsticks"/>
          <p:cNvSpPr>
            <a:spLocks noGrp="1"/>
          </p:cNvSpPr>
          <p:nvPr>
            <p:ph type="pic" sz="half" idx="22"/>
          </p:nvPr>
        </p:nvSpPr>
        <p:spPr>
          <a:xfrm>
            <a:off x="4638972" y="205382"/>
            <a:ext cx="4036220" cy="32289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with salmon cakes, salad and hummus"/>
          <p:cNvSpPr>
            <a:spLocks noGrp="1"/>
          </p:cNvSpPr>
          <p:nvPr>
            <p:ph type="pic" idx="23"/>
          </p:nvPr>
        </p:nvSpPr>
        <p:spPr>
          <a:xfrm>
            <a:off x="3504902" y="1933181"/>
            <a:ext cx="5581056" cy="64956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714375" y="-741165"/>
            <a:ext cx="10144125" cy="81153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6380" y="6477148"/>
            <a:ext cx="211240" cy="207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264915" y="-643988"/>
            <a:ext cx="12540693" cy="75109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643312"/>
            <a:ext cx="8161736" cy="2321720"/>
          </a:xfrm>
          <a:prstGeom prst="rect">
            <a:avLst/>
          </a:prstGeom>
        </p:spPr>
        <p:txBody>
          <a:bodyPr anchor="b"/>
          <a:lstStyle>
            <a:lvl1pPr>
              <a:defRPr sz="5600" spc="-112"/>
            </a:lvl1pPr>
          </a:lstStyle>
          <a:p>
            <a:r>
              <a:t>Presentation Title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5929312"/>
            <a:ext cx="8161736" cy="484995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401835"/>
            <a:ext cx="8161736" cy="324183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600" b="1"/>
            </a:lvl1pPr>
          </a:lstStyle>
          <a:p>
            <a:r>
              <a:t>Author and Date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51" y="6477148"/>
            <a:ext cx="211240" cy="2079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ummus "/>
          <p:cNvSpPr>
            <a:spLocks noGrp="1"/>
          </p:cNvSpPr>
          <p:nvPr>
            <p:ph type="pic" idx="21"/>
          </p:nvPr>
        </p:nvSpPr>
        <p:spPr>
          <a:xfrm>
            <a:off x="3740012" y="348257"/>
            <a:ext cx="5304236" cy="6173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91132" y="3518296"/>
            <a:ext cx="3589736" cy="2843837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  <a:lvl2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2pPr>
            <a:lvl3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3pPr>
            <a:lvl4pPr marL="0" indent="1371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4pPr>
            <a:lvl5pPr marL="0" indent="1828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486938"/>
            <a:ext cx="3589736" cy="30849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44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414392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wl of pappardelle pasta with parsley butter, roasted hazelnuts and shaved parmesan cheese"/>
          <p:cNvSpPr>
            <a:spLocks noGrp="1"/>
          </p:cNvSpPr>
          <p:nvPr>
            <p:ph type="pic" idx="21"/>
          </p:nvPr>
        </p:nvSpPr>
        <p:spPr>
          <a:xfrm>
            <a:off x="4339828" y="419695"/>
            <a:ext cx="4534049" cy="604539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3589736" cy="714376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2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91132" y="993500"/>
            <a:ext cx="3589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91132" y="2447013"/>
            <a:ext cx="3589736" cy="3932691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2268140"/>
            <a:ext cx="8161736" cy="2321720"/>
          </a:xfrm>
          <a:prstGeom prst="rect">
            <a:avLst/>
          </a:prstGeom>
        </p:spPr>
        <p:txBody>
          <a:bodyPr anchor="ctr"/>
          <a:lstStyle>
            <a:lvl1pPr>
              <a:defRPr sz="5600" b="0" spc="-11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3500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12539"/>
            <a:ext cx="8161736" cy="714376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91132" y="991195"/>
            <a:ext cx="8161736" cy="47236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900"/>
              </a:spcBef>
              <a:buSzTx/>
              <a:buNone/>
              <a:defRPr sz="2600" spc="-26"/>
            </a:lvl1pPr>
            <a:lvl2pPr marL="0" indent="457200">
              <a:spcBef>
                <a:spcPts val="900"/>
              </a:spcBef>
              <a:buSzTx/>
              <a:buNone/>
              <a:defRPr sz="2600" spc="-26"/>
            </a:lvl2pPr>
            <a:lvl3pPr marL="0" indent="914400">
              <a:spcBef>
                <a:spcPts val="900"/>
              </a:spcBef>
              <a:buSzTx/>
              <a:buNone/>
              <a:defRPr sz="2600" spc="-26"/>
            </a:lvl3pPr>
            <a:lvl4pPr marL="0" indent="1371600">
              <a:spcBef>
                <a:spcPts val="900"/>
              </a:spcBef>
              <a:buSzTx/>
              <a:buNone/>
              <a:defRPr sz="2600" spc="-26"/>
            </a:lvl4pPr>
            <a:lvl5pPr marL="0" indent="1828800">
              <a:spcBef>
                <a:spcPts val="900"/>
              </a:spcBef>
              <a:buSzTx/>
              <a:buNone/>
              <a:defRPr sz="2600" spc="-26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91132" y="2080617"/>
            <a:ext cx="8161736" cy="428625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91132" y="309562"/>
            <a:ext cx="8161736" cy="7143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>
            <a:normAutofit/>
          </a:bodyPr>
          <a:lstStyle/>
          <a:p>
            <a:r>
              <a:t>Slide Title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3999" y="6477148"/>
            <a:ext cx="211240" cy="2079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 anchor="b">
            <a:spAutoFit/>
          </a:bodyPr>
          <a:lstStyle>
            <a:lvl1pPr defTabSz="410765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4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35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016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397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778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159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540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921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302000" marR="0" indent="-254000" algn="l" defTabSz="1219169" rtl="0" latinLnBrk="0">
        <a:lnSpc>
          <a:spcPct val="90000"/>
        </a:lnSpc>
        <a:spcBef>
          <a:spcPts val="2200"/>
        </a:spcBef>
        <a:spcAft>
          <a:spcPts val="0"/>
        </a:spcAft>
        <a:buClrTx/>
        <a:buSzPct val="123000"/>
        <a:buFontTx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" name="Table 12"/>
          <p:cNvGraphicFramePr/>
          <p:nvPr/>
        </p:nvGraphicFramePr>
        <p:xfrm>
          <a:off x="241226" y="5310984"/>
          <a:ext cx="6221857" cy="130730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910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1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7307">
                <a:tc>
                  <a:txBody>
                    <a:bodyPr/>
                    <a:lstStyle/>
                    <a:p>
                      <a:pPr algn="l" defTabSz="914400">
                        <a:defRPr sz="13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defRPr>
                      </a:pPr>
                      <a:endParaRPr/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13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Prior Knowledge – </a:t>
                      </a:r>
                    </a:p>
                  </a:txBody>
                  <a:tcPr marL="32306" marR="32306" marT="32306" marB="32306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2" name="Table 4"/>
          <p:cNvGraphicFramePr/>
          <p:nvPr>
            <p:extLst>
              <p:ext uri="{D42A27DB-BD31-4B8C-83A1-F6EECF244321}">
                <p14:modId xmlns:p14="http://schemas.microsoft.com/office/powerpoint/2010/main" val="1931585606"/>
              </p:ext>
            </p:extLst>
          </p:nvPr>
        </p:nvGraphicFramePr>
        <p:xfrm>
          <a:off x="2943963" y="978509"/>
          <a:ext cx="3652271" cy="4219435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1416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5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399">
                <a:tc gridSpan="2">
                  <a:txBody>
                    <a:bodyPr/>
                    <a:lstStyle/>
                    <a:p>
                      <a:r>
                        <a:rPr sz="17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Vocabulary</a:t>
                      </a:r>
                      <a:r>
                        <a:rPr lang="en-US" sz="1700" b="1" dirty="0">
                          <a:latin typeface="Century Gothic"/>
                          <a:ea typeface="Century Gothic"/>
                          <a:cs typeface="Century Gothic"/>
                        </a:rPr>
                        <a:t> 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BB4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65"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sustainability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Century Gothic"/>
                        <a:ea typeface="Calibri" pitchFamily="34"/>
                        <a:cs typeface="Times New Roman"/>
                      </a:endParaRP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Because our actions have a lasting effect on the environment and we should protect it for our future generations</a:t>
                      </a:r>
                      <a:endParaRPr lang="en-GB" sz="1100" b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32353" marR="32353" marT="32353" marB="32353" horzOverflow="overflow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732">
                <a:tc>
                  <a:txBody>
                    <a:bodyPr/>
                    <a:lstStyle/>
                    <a:p>
                      <a:pPr lvl="0" algn="ctr"/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global citizenship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Century Gothic"/>
                        <a:ea typeface="Calibri" pitchFamily="34"/>
                        <a:cs typeface="Times New Roman"/>
                      </a:endParaRP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/>
                        </a:rPr>
                        <a:t>Working as a community to look after the world</a:t>
                      </a:r>
                    </a:p>
                  </a:txBody>
                  <a:tcPr marL="32353" marR="32353" marT="32353" marB="32353" horzOverflow="overflow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99">
                <a:tc>
                  <a:txBody>
                    <a:bodyPr/>
                    <a:lstStyle/>
                    <a:p>
                      <a:pPr lvl="0" algn="ctr"/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ethical codes 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Century Gothic"/>
                        <a:ea typeface="Calibri" pitchFamily="34"/>
                        <a:cs typeface="Times New Roman"/>
                      </a:endParaRP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A set of moral principles used to govern the conduct of a profession</a:t>
                      </a:r>
                      <a:endParaRPr lang="en-GB" sz="1100" b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32353" marR="32353" marT="32353" marB="32353" horzOverflow="overflow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665">
                <a:tc>
                  <a:txBody>
                    <a:bodyPr/>
                    <a:lstStyle/>
                    <a:p>
                      <a:pPr lvl="0" algn="ctr"/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developing countries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Century Gothic"/>
                        <a:ea typeface="Calibri" pitchFamily="34"/>
                        <a:cs typeface="Times New Roman"/>
                      </a:endParaRP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A poor agricultural country that is seeking to become more advanced economically and socially</a:t>
                      </a:r>
                      <a:endParaRPr lang="en-GB" sz="1100" b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32353" marR="32353" marT="32353" marB="32353" horzOverflow="overflow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99">
                <a:tc>
                  <a:txBody>
                    <a:bodyPr/>
                    <a:lstStyle/>
                    <a:p>
                      <a:pPr lvl="0" algn="ctr"/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cooperatives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Century Gothic"/>
                        <a:ea typeface="Calibri" pitchFamily="34"/>
                        <a:cs typeface="Times New Roman"/>
                      </a:endParaRP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Groups of people who agree to work together to sell a product by following fair trade principles</a:t>
                      </a:r>
                      <a:endParaRPr lang="en-GB" sz="1100" b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32353" marR="32353" marT="32353" marB="32353" horzOverflow="overflow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581">
                <a:tc>
                  <a:txBody>
                    <a:bodyPr/>
                    <a:lstStyle/>
                    <a:p>
                      <a:pPr lvl="0" algn="ctr"/>
                      <a:r>
                        <a:rPr lang="en-GB" sz="1100" b="1" kern="1200" dirty="0">
                          <a:solidFill>
                            <a:srgbClr val="000000"/>
                          </a:solidFill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Fairtrade premium</a:t>
                      </a:r>
                      <a:endParaRPr lang="en-GB" sz="1100" b="1" kern="1200" dirty="0">
                        <a:solidFill>
                          <a:srgbClr val="000000"/>
                        </a:solidFill>
                        <a:latin typeface="Century Gothic"/>
                        <a:ea typeface="Calibri" pitchFamily="34"/>
                        <a:cs typeface="Times New Roman"/>
                      </a:endParaRPr>
                    </a:p>
                  </a:txBody>
                  <a:tcPr marL="64707" marR="64707" marT="32353" marB="32353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b="0" i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An extra sum of money to invest in improving the quality of their lives</a:t>
                      </a:r>
                      <a:endParaRPr lang="en-GB" sz="1100" kern="120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/>
                        <a:ea typeface="Calibri" pitchFamily="34"/>
                        <a:cs typeface="Times New Roman"/>
                      </a:endParaRPr>
                    </a:p>
                  </a:txBody>
                  <a:tcPr marL="32353" marR="32353" marT="32353" marB="32353" horzOverflow="overflow">
                    <a:lnL w="1270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3" name="Table 7"/>
          <p:cNvGraphicFramePr/>
          <p:nvPr>
            <p:extLst>
              <p:ext uri="{D42A27DB-BD31-4B8C-83A1-F6EECF244321}">
                <p14:modId xmlns:p14="http://schemas.microsoft.com/office/powerpoint/2010/main" val="3574587856"/>
              </p:ext>
            </p:extLst>
          </p:nvPr>
        </p:nvGraphicFramePr>
        <p:xfrm>
          <a:off x="244627" y="978509"/>
          <a:ext cx="2530627" cy="4259649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530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5142">
                <a:tc>
                  <a:txBody>
                    <a:bodyPr/>
                    <a:lstStyle/>
                    <a:p>
                      <a:r>
                        <a:rPr sz="1700" b="1" dirty="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Key knowledge</a:t>
                      </a:r>
                      <a:r>
                        <a:rPr lang="en-US" sz="1700" b="1" dirty="0">
                          <a:latin typeface="Century Gothic"/>
                          <a:ea typeface="Century Gothic"/>
                          <a:cs typeface="Century Gothic"/>
                        </a:rPr>
                        <a:t> </a:t>
                      </a:r>
                      <a:endParaRPr sz="17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76B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873">
                <a:tc>
                  <a:txBody>
                    <a:bodyPr/>
                    <a:lstStyle/>
                    <a:p>
                      <a:pPr lvl="0" algn="ctr"/>
                      <a:r>
                        <a:rPr lang="en-GB" sz="1400" b="1" kern="1200" dirty="0">
                          <a:solidFill>
                            <a:srgbClr val="000000"/>
                          </a:solidFill>
                          <a:latin typeface="Century Gothic" pitchFamily="34"/>
                          <a:ea typeface="Calibri" pitchFamily="34"/>
                          <a:cs typeface="Times New Roman" pitchFamily="18"/>
                        </a:rPr>
                        <a:t>Know why Fairtrade is important to us all</a:t>
                      </a: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B1DD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b="0" dirty="0">
                          <a:latin typeface="Century Gothic"/>
                        </a:rPr>
                        <a:t>Know how different countries trade with each other</a:t>
                      </a:r>
                    </a:p>
                    <a:p>
                      <a:pPr defTabSz="914400">
                        <a:defRPr sz="1800"/>
                      </a:pPr>
                      <a:endParaRPr sz="1100" b="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b="0" dirty="0">
                          <a:latin typeface="Century Gothic"/>
                        </a:rPr>
                        <a:t>Know why Brexit was important to all of us</a:t>
                      </a:r>
                    </a:p>
                    <a:p>
                      <a:pPr defTabSz="914400">
                        <a:defRPr sz="1800"/>
                      </a:pPr>
                      <a:endParaRPr sz="1100" b="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4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100" b="0" dirty="0">
                          <a:latin typeface="Century Gothic"/>
                        </a:rPr>
                        <a:t>Understand what people mean by Fairtrade</a:t>
                      </a:r>
                    </a:p>
                    <a:p>
                      <a:pPr defTabSz="914400">
                        <a:defRPr sz="1800"/>
                      </a:pPr>
                      <a:endParaRPr lang="en-US" sz="1100" b="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78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b="0" dirty="0">
                          <a:latin typeface="Century Gothic"/>
                        </a:rPr>
                        <a:t>Know which countries suffer if there is not a culture of Fairtrade</a:t>
                      </a:r>
                    </a:p>
                    <a:p>
                      <a:pPr defTabSz="914400">
                        <a:defRPr sz="1800"/>
                      </a:pPr>
                      <a:endParaRPr sz="1100" b="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73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GB" sz="1100" b="0" dirty="0">
                          <a:latin typeface="Century Gothic"/>
                        </a:rPr>
                        <a:t>Know what is meant by sustainability, global citizenship and ethical codes</a:t>
                      </a:r>
                    </a:p>
                    <a:p>
                      <a:pPr defTabSz="914400">
                        <a:defRPr sz="1800"/>
                      </a:pPr>
                      <a:endParaRPr sz="1100" b="0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2353" marR="32353" marT="32353" marB="32353" horzOverflow="overflow">
                    <a:lnL w="12701">
                      <a:solidFill>
                        <a:srgbClr val="000000"/>
                      </a:solidFill>
                    </a:lnL>
                    <a:lnR w="12701">
                      <a:solidFill>
                        <a:srgbClr val="000000"/>
                      </a:solidFill>
                    </a:lnR>
                    <a:lnT w="12701">
                      <a:solidFill>
                        <a:srgbClr val="000000"/>
                      </a:solidFill>
                    </a:lnT>
                    <a:lnB w="12701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4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913" y="5667168"/>
            <a:ext cx="695383" cy="695383"/>
          </a:xfrm>
          <a:prstGeom prst="rect">
            <a:avLst/>
          </a:prstGeom>
          <a:ln w="3175">
            <a:miter lim="400000"/>
          </a:ln>
        </p:spPr>
      </p:pic>
      <p:graphicFrame>
        <p:nvGraphicFramePr>
          <p:cNvPr id="158" name="Table"/>
          <p:cNvGraphicFramePr/>
          <p:nvPr>
            <p:extLst>
              <p:ext uri="{D42A27DB-BD31-4B8C-83A1-F6EECF244321}">
                <p14:modId xmlns:p14="http://schemas.microsoft.com/office/powerpoint/2010/main" val="1576266935"/>
              </p:ext>
            </p:extLst>
          </p:nvPr>
        </p:nvGraphicFramePr>
        <p:xfrm>
          <a:off x="241226" y="165168"/>
          <a:ext cx="6221855" cy="571282"/>
        </p:xfrm>
        <a:graphic>
          <a:graphicData uri="http://schemas.openxmlformats.org/drawingml/2006/table">
            <a:tbl>
              <a:tblPr firstRow="1" bandRow="1">
                <a:tableStyleId>{CF821DB8-F4EB-4A41-A1BA-3FCAFE7338EE}</a:tableStyleId>
              </a:tblPr>
              <a:tblGrid>
                <a:gridCol w="3128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3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641">
                <a:tc gridSpan="3"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sz="1100" b="1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King Edwin Primary School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chemeClr val="accent1">
                        <a:hueOff val="114395"/>
                        <a:lumOff val="-2497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641"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Main Learning:</a:t>
                      </a:r>
                      <a:r>
                        <a:rPr lang="en-US" b="1" dirty="0"/>
                        <a:t> Fairtrade</a:t>
                      </a:r>
                      <a:endParaRPr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76BB40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1000" dirty="0"/>
                        <a:t>Year </a:t>
                      </a:r>
                      <a:r>
                        <a:rPr lang="en-US" sz="1000" dirty="0"/>
                        <a:t>5</a:t>
                      </a:r>
                      <a:endParaRPr sz="1000" dirty="0"/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/>
                      </a:pPr>
                      <a:r>
                        <a:rPr b="1" dirty="0"/>
                        <a:t>Subject</a:t>
                      </a:r>
                      <a:r>
                        <a:rPr dirty="0"/>
                        <a:t>: Geography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76BB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9" name="IMG_6674.png" descr="IMG_6674.png"/>
          <p:cNvPicPr>
            <a:picLocks noChangeAspect="1"/>
          </p:cNvPicPr>
          <p:nvPr/>
        </p:nvPicPr>
        <p:blipFill>
          <a:blip r:embed="rId3"/>
          <a:srcRect l="21983" t="21983" r="21992" b="21973"/>
          <a:stretch>
            <a:fillRect/>
          </a:stretch>
        </p:blipFill>
        <p:spPr>
          <a:xfrm>
            <a:off x="7216843" y="165168"/>
            <a:ext cx="1347993" cy="1348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43" h="21200" extrusionOk="0">
                <a:moveTo>
                  <a:pt x="10534" y="0"/>
                </a:moveTo>
                <a:cubicBezTo>
                  <a:pt x="9982" y="-5"/>
                  <a:pt x="9429" y="33"/>
                  <a:pt x="8870" y="119"/>
                </a:cubicBezTo>
                <a:cubicBezTo>
                  <a:pt x="3163" y="994"/>
                  <a:pt x="-743" y="6385"/>
                  <a:pt x="120" y="12205"/>
                </a:cubicBezTo>
                <a:cubicBezTo>
                  <a:pt x="792" y="16739"/>
                  <a:pt x="4328" y="20362"/>
                  <a:pt x="8778" y="21071"/>
                </a:cubicBezTo>
                <a:cubicBezTo>
                  <a:pt x="12063" y="21595"/>
                  <a:pt x="15398" y="20504"/>
                  <a:pt x="17750" y="18139"/>
                </a:cubicBezTo>
                <a:cubicBezTo>
                  <a:pt x="19751" y="16126"/>
                  <a:pt x="20820" y="13419"/>
                  <a:pt x="20843" y="10676"/>
                </a:cubicBezTo>
                <a:cubicBezTo>
                  <a:pt x="20857" y="9030"/>
                  <a:pt x="20497" y="7373"/>
                  <a:pt x="19738" y="5840"/>
                </a:cubicBezTo>
                <a:cubicBezTo>
                  <a:pt x="17958" y="2246"/>
                  <a:pt x="14391" y="37"/>
                  <a:pt x="10534" y="0"/>
                </a:cubicBezTo>
                <a:close/>
              </a:path>
            </a:pathLst>
          </a:custGeom>
          <a:ln w="3175">
            <a:miter lim="400000"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827EC9F-66EA-20A9-27F6-212C7494C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03" y="1639692"/>
            <a:ext cx="1749871" cy="20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airly Traded Coffee Standards | Cafe Fair Trade">
            <a:extLst>
              <a:ext uri="{FF2B5EF4-FFF2-40B4-BE49-F238E27FC236}">
                <a16:creationId xmlns:a16="http://schemas.microsoft.com/office/drawing/2014/main" id="{9F300D6D-8F7C-31C4-968C-95737F32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460" y="3819934"/>
            <a:ext cx="1686989" cy="11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fruit, squash, yellow, banana&#10;&#10;Description automatically generated">
            <a:extLst>
              <a:ext uri="{FF2B5EF4-FFF2-40B4-BE49-F238E27FC236}">
                <a16:creationId xmlns:a16="http://schemas.microsoft.com/office/drawing/2014/main" id="{C0B8DC9E-EF29-6F66-89BF-6D1CF796B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5903" y="5090934"/>
            <a:ext cx="1686989" cy="9239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121916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1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fd6ef6e-d3c8-4bd6-b09b-6e067cf0ceed" xsi:nil="true"/>
    <Templates xmlns="dfd6ef6e-d3c8-4bd6-b09b-6e067cf0ceed" xsi:nil="true"/>
    <Has_Teacher_Only_SectionGroup xmlns="dfd6ef6e-d3c8-4bd6-b09b-6e067cf0ceed" xsi:nil="true"/>
    <Invited_Students xmlns="dfd6ef6e-d3c8-4bd6-b09b-6e067cf0ceed" xsi:nil="true"/>
    <DefaultSectionNames xmlns="dfd6ef6e-d3c8-4bd6-b09b-6e067cf0ceed" xsi:nil="true"/>
    <Teachers xmlns="dfd6ef6e-d3c8-4bd6-b09b-6e067cf0ceed">
      <UserInfo>
        <DisplayName/>
        <AccountId xsi:nil="true"/>
        <AccountType/>
      </UserInfo>
    </Teachers>
    <AppVersion xmlns="dfd6ef6e-d3c8-4bd6-b09b-6e067cf0ceed" xsi:nil="true"/>
    <Teams_Channel_Section_Location xmlns="dfd6ef6e-d3c8-4bd6-b09b-6e067cf0ceed" xsi:nil="true"/>
    <CultureName xmlns="dfd6ef6e-d3c8-4bd6-b09b-6e067cf0ceed" xsi:nil="true"/>
    <Owner xmlns="dfd6ef6e-d3c8-4bd6-b09b-6e067cf0ceed">
      <UserInfo>
        <DisplayName/>
        <AccountId xsi:nil="true"/>
        <AccountType/>
      </UserInfo>
    </Owner>
    <Students xmlns="dfd6ef6e-d3c8-4bd6-b09b-6e067cf0ceed">
      <UserInfo>
        <DisplayName/>
        <AccountId xsi:nil="true"/>
        <AccountType/>
      </UserInfo>
    </Students>
    <LMS_Mappings xmlns="dfd6ef6e-d3c8-4bd6-b09b-6e067cf0ceed" xsi:nil="true"/>
    <NotebookType xmlns="dfd6ef6e-d3c8-4bd6-b09b-6e067cf0ceed" xsi:nil="true"/>
    <FolderType xmlns="dfd6ef6e-d3c8-4bd6-b09b-6e067cf0ceed" xsi:nil="true"/>
    <Student_Groups xmlns="dfd6ef6e-d3c8-4bd6-b09b-6e067cf0ceed">
      <UserInfo>
        <DisplayName/>
        <AccountId xsi:nil="true"/>
        <AccountType/>
      </UserInfo>
    </Student_Groups>
    <Distribution_Groups xmlns="dfd6ef6e-d3c8-4bd6-b09b-6e067cf0ceed" xsi:nil="true"/>
    <TeamsChannelId xmlns="dfd6ef6e-d3c8-4bd6-b09b-6e067cf0ceed" xsi:nil="true"/>
    <IsNotebookLocked xmlns="dfd6ef6e-d3c8-4bd6-b09b-6e067cf0ceed" xsi:nil="true"/>
    <Self_Registration_Enabled xmlns="dfd6ef6e-d3c8-4bd6-b09b-6e067cf0ceed" xsi:nil="true"/>
    <Invited_Teachers xmlns="dfd6ef6e-d3c8-4bd6-b09b-6e067cf0ceed" xsi:nil="true"/>
    <Is_Collaboration_Space_Locked xmlns="dfd6ef6e-d3c8-4bd6-b09b-6e067cf0ceed" xsi:nil="true"/>
    <lcf76f155ced4ddcb4097134ff3c332f xmlns="dfd6ef6e-d3c8-4bd6-b09b-6e067cf0ceed">
      <Terms xmlns="http://schemas.microsoft.com/office/infopath/2007/PartnerControls"/>
    </lcf76f155ced4ddcb4097134ff3c332f>
    <TaxCatchAll xmlns="d9cff194-f3b7-49a5-95be-43418b9b64e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AA07F2D7ACB41BC848B7566993D72" ma:contentTypeVersion="37" ma:contentTypeDescription="Create a new document." ma:contentTypeScope="" ma:versionID="85187093761c457210de61462a5dc4f5">
  <xsd:schema xmlns:xsd="http://www.w3.org/2001/XMLSchema" xmlns:xs="http://www.w3.org/2001/XMLSchema" xmlns:p="http://schemas.microsoft.com/office/2006/metadata/properties" xmlns:ns2="dfd6ef6e-d3c8-4bd6-b09b-6e067cf0ceed" xmlns:ns3="d9cff194-f3b7-49a5-95be-43418b9b64ee" targetNamespace="http://schemas.microsoft.com/office/2006/metadata/properties" ma:root="true" ma:fieldsID="4f0aed3eed62b43f3ccada8054364bf5" ns2:_="" ns3:_="">
    <xsd:import namespace="dfd6ef6e-d3c8-4bd6-b09b-6e067cf0ceed"/>
    <xsd:import namespace="d9cff194-f3b7-49a5-95be-43418b9b6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6ef6e-d3c8-4bd6-b09b-6e067cf0ce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NotebookType" ma:index="20" nillable="true" ma:displayName="Notebook Type" ma:internalName="NotebookType">
      <xsd:simpleType>
        <xsd:restriction base="dms:Text"/>
      </xsd:simpleType>
    </xsd:element>
    <xsd:element name="FolderType" ma:index="21" nillable="true" ma:displayName="Folder Type" ma:internalName="FolderType">
      <xsd:simpleType>
        <xsd:restriction base="dms:Text"/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msChannelId" ma:index="24" nillable="true" ma:displayName="Teams Channel Id" ma:internalName="TeamsChannelId">
      <xsd:simpleType>
        <xsd:restriction base="dms:Text"/>
      </xsd:simpleType>
    </xsd:element>
    <xsd:element name="Owner" ma:index="2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6" nillable="true" ma:displayName="Math Settings" ma:internalName="Math_Settings">
      <xsd:simpleType>
        <xsd:restriction base="dms:Text"/>
      </xsd:simpleType>
    </xsd:element>
    <xsd:element name="DefaultSectionNames" ma:index="2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2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3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4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5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6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7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8" nillable="true" ma:displayName="Is Collaboration Space Locked" ma:internalName="Is_Collaboration_Space_Locked">
      <xsd:simpleType>
        <xsd:restriction base="dms:Boolean"/>
      </xsd:simpleType>
    </xsd:element>
    <xsd:element name="IsNotebookLocked" ma:index="39" nillable="true" ma:displayName="Is Notebook Locked" ma:internalName="IsNotebookLocked">
      <xsd:simpleType>
        <xsd:restriction base="dms:Boolean"/>
      </xsd:simpleType>
    </xsd:element>
    <xsd:element name="Teams_Channel_Section_Location" ma:index="40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eb5c5ba2-2e01-4848-bc7b-1a3e52a574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cff194-f3b7-49a5-95be-43418b9b6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4" nillable="true" ma:displayName="Taxonomy Catch All Column" ma:hidden="true" ma:list="{dc530a3b-c169-4dc6-8d70-ac2eb4138972}" ma:internalName="TaxCatchAll" ma:showField="CatchAllData" ma:web="d9cff194-f3b7-49a5-95be-43418b9b6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BCC0A7-5394-4D78-A8AC-C9ABC140FDDE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d9cff194-f3b7-49a5-95be-43418b9b64ee"/>
    <ds:schemaRef ds:uri="dfd6ef6e-d3c8-4bd6-b09b-6e067cf0cee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98CD133-3EC7-42BF-AFEE-38F39B9A0D1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0E8234-A966-44C9-B9C7-A991F00977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6ef6e-d3c8-4bd6-b09b-6e067cf0ceed"/>
    <ds:schemaRef ds:uri="d9cff194-f3b7-49a5-95be-43418b9b64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Century Gothic</vt:lpstr>
      <vt:lpstr>Helvetica Neue</vt:lpstr>
      <vt:lpstr>Helvetica Neue Medium</vt:lpstr>
      <vt:lpstr>Times New Roman</vt:lpstr>
      <vt:lpstr>21_BasicWhite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Lewis</dc:creator>
  <cp:lastModifiedBy>Tammie Roy</cp:lastModifiedBy>
  <cp:revision>12</cp:revision>
  <dcterms:modified xsi:type="dcterms:W3CDTF">2023-06-12T11:09:39Z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0x010100091AA07F2D7ACB41BC848B7566993D72</vt:lpwstr>
  </property>
</Properties>
</file>